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4" r:id="rId8"/>
    <p:sldId id="263" r:id="rId9"/>
    <p:sldId id="274" r:id="rId10"/>
    <p:sldId id="273" r:id="rId11"/>
    <p:sldId id="275" r:id="rId12"/>
    <p:sldId id="271" r:id="rId13"/>
    <p:sldId id="276" r:id="rId14"/>
    <p:sldId id="265" r:id="rId15"/>
    <p:sldId id="266" r:id="rId16"/>
    <p:sldId id="277" r:id="rId17"/>
    <p:sldId id="267" r:id="rId18"/>
    <p:sldId id="278" r:id="rId19"/>
    <p:sldId id="279" r:id="rId20"/>
    <p:sldId id="268" r:id="rId21"/>
    <p:sldId id="280" r:id="rId22"/>
    <p:sldId id="281" r:id="rId23"/>
    <p:sldId id="282" r:id="rId24"/>
    <p:sldId id="269" r:id="rId25"/>
    <p:sldId id="284" r:id="rId26"/>
    <p:sldId id="285" r:id="rId27"/>
    <p:sldId id="283" r:id="rId28"/>
    <p:sldId id="270" r:id="rId29"/>
    <p:sldId id="286" r:id="rId30"/>
    <p:sldId id="257" r:id="rId3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08/11/2016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08/11/2016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08/11/2016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08/11/2016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08/11/2016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08/11/2016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08/11/2016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08/11/2016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08/11/2016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08/11/2016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08/11/2016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08/11/2016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404664"/>
            <a:ext cx="7772400" cy="1470025"/>
          </a:xfrm>
          <a:solidFill>
            <a:schemeClr val="accent4">
              <a:lumMod val="20000"/>
              <a:lumOff val="80000"/>
            </a:schemeClr>
          </a:solidFill>
          <a:scene3d>
            <a:camera prst="orthographicFront"/>
            <a:lightRig rig="threePt" dir="t"/>
          </a:scene3d>
          <a:sp3d>
            <a:bevelT w="139700" prst="cross"/>
          </a:sp3d>
        </p:spPr>
        <p:txBody>
          <a:bodyPr>
            <a:normAutofit fontScale="90000"/>
          </a:bodyPr>
          <a:lstStyle/>
          <a:p>
            <a:r>
              <a:rPr lang="es-CO" sz="4800" b="1" i="1" dirty="0">
                <a:latin typeface="Algerian" pitchFamily="82" charset="0"/>
              </a:rPr>
              <a:t>tres cosas que hace el pecado</a:t>
            </a:r>
          </a:p>
        </p:txBody>
      </p:sp>
      <p:sp>
        <p:nvSpPr>
          <p:cNvPr id="3" name="2 Subtítulo"/>
          <p:cNvSpPr>
            <a:spLocks noGrp="1"/>
          </p:cNvSpPr>
          <p:nvPr>
            <p:ph type="subTitle" idx="1"/>
          </p:nvPr>
        </p:nvSpPr>
        <p:spPr/>
        <p:txBody>
          <a:bodyPr/>
          <a:lstStyle/>
          <a:p>
            <a:endParaRPr lang="es-CO" dirty="0"/>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988840"/>
            <a:ext cx="4608511" cy="388843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Medio marco 3"/>
          <p:cNvSpPr/>
          <p:nvPr/>
        </p:nvSpPr>
        <p:spPr>
          <a:xfrm rot="16200000">
            <a:off x="3126944" y="4440511"/>
            <a:ext cx="815081" cy="2795115"/>
          </a:xfrm>
          <a:prstGeom prst="halfFrame">
            <a:avLst/>
          </a:prstGeom>
          <a:effectLst>
            <a:glow rad="101600">
              <a:srgbClr val="C00000">
                <a:alpha val="60000"/>
              </a:srgbClr>
            </a:glow>
          </a:effectLst>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5" name="Medio marco 4"/>
          <p:cNvSpPr/>
          <p:nvPr/>
        </p:nvSpPr>
        <p:spPr>
          <a:xfrm rot="10800000">
            <a:off x="5072517" y="5405211"/>
            <a:ext cx="2510620" cy="865715"/>
          </a:xfrm>
          <a:prstGeom prst="halfFrame">
            <a:avLst/>
          </a:prstGeom>
          <a:effectLst>
            <a:glow rad="101600">
              <a:srgbClr val="C00000">
                <a:alpha val="60000"/>
              </a:srgbClr>
            </a:glow>
          </a:effectLst>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1484008354"/>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4">
              <a:lumMod val="40000"/>
              <a:lumOff val="60000"/>
            </a:schemeClr>
          </a:solidFill>
          <a:scene3d>
            <a:camera prst="orthographicFront"/>
            <a:lightRig rig="threePt" dir="t"/>
          </a:scene3d>
          <a:sp3d>
            <a:bevelT w="139700" prst="cross"/>
          </a:sp3d>
        </p:spPr>
        <p:txBody>
          <a:bodyPr>
            <a:noAutofit/>
          </a:bodyPr>
          <a:lstStyle/>
          <a:p>
            <a:r>
              <a:rPr lang="es-CO" sz="3600" b="1" i="1" dirty="0"/>
              <a:t>Tres Cosas Que El Pecado Siempre Hará</a:t>
            </a:r>
          </a:p>
        </p:txBody>
      </p:sp>
      <p:sp>
        <p:nvSpPr>
          <p:cNvPr id="3" name="Marcador de contenido 2"/>
          <p:cNvSpPr>
            <a:spLocks noGrp="1"/>
          </p:cNvSpPr>
          <p:nvPr>
            <p:ph idx="1"/>
          </p:nvPr>
        </p:nvSpPr>
        <p:spPr>
          <a:xfrm>
            <a:off x="457200" y="1600200"/>
            <a:ext cx="8229600" cy="4853136"/>
          </a:xfrm>
          <a:solidFill>
            <a:schemeClr val="bg1"/>
          </a:solidFill>
          <a:effectLst>
            <a:glow rad="101600">
              <a:srgbClr val="002060">
                <a:alpha val="60000"/>
              </a:srgbClr>
            </a:glow>
          </a:effectLst>
        </p:spPr>
        <p:txBody>
          <a:bodyPr/>
          <a:lstStyle/>
          <a:p>
            <a:pPr marL="0" indent="0">
              <a:buNone/>
            </a:pPr>
            <a:r>
              <a:rPr lang="es-CO" sz="4000" b="1" i="1" u="sng" dirty="0"/>
              <a:t>Introducción</a:t>
            </a:r>
          </a:p>
          <a:p>
            <a:pPr marL="0" indent="0" algn="ctr">
              <a:buNone/>
            </a:pPr>
            <a:endParaRPr lang="es-CO" sz="3600" dirty="0"/>
          </a:p>
          <a:p>
            <a:pPr marL="0" indent="0" algn="ctr">
              <a:buNone/>
            </a:pPr>
            <a:r>
              <a:rPr lang="es-CO" sz="3600" dirty="0"/>
              <a:t>El engaño del pecado atrae muchas almas incautas a la ruina espiritual. Lo hace por medio de inmoralidad, falsas doctrinas, conciencias corrompidas, etc., pero nunca entrega lo que ofrece. </a:t>
            </a:r>
          </a:p>
        </p:txBody>
      </p:sp>
    </p:spTree>
    <p:extLst>
      <p:ext uri="{BB962C8B-B14F-4D97-AF65-F5344CB8AC3E}">
        <p14:creationId xmlns:p14="http://schemas.microsoft.com/office/powerpoint/2010/main" val="3942927887"/>
      </p:ext>
    </p:extLst>
  </p:cSld>
  <p:clrMapOvr>
    <a:masterClrMapping/>
  </p:clrMapOvr>
  <p:transition spd="med">
    <p:pull/>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8"/>
            <a:ext cx="6347048" cy="2808312"/>
          </a:xfrm>
        </p:spPr>
        <p:txBody>
          <a:bodyPr>
            <a:normAutofit fontScale="62500" lnSpcReduction="20000"/>
          </a:bodyPr>
          <a:lstStyle/>
          <a:p>
            <a:pPr marL="0" indent="0">
              <a:buNone/>
            </a:pPr>
            <a:r>
              <a:rPr lang="es-CO" sz="3800" dirty="0"/>
              <a:t>El apóstol Pablo escribe estando preso por causa de predicar la Palabra de Dios: “</a:t>
            </a:r>
            <a:r>
              <a:rPr lang="es-CO" sz="3800" i="1" dirty="0">
                <a:latin typeface="Arial" panose="020B0604020202020204" pitchFamily="34" charset="0"/>
                <a:cs typeface="Arial" panose="020B0604020202020204" pitchFamily="34" charset="0"/>
              </a:rPr>
              <a:t>Mirad, hermanos, que en ninguno de vosotros haya corazón malo de incredulidad para apartarse del Dios vivo; 13 antes exhortaos los unos a los otros cada día, entre tanto que se dice: Hoy; para que ninguno de vosotros se endurezca por el engaño del pecado</a:t>
            </a:r>
            <a:r>
              <a:rPr lang="es-CO" sz="3800" i="1" dirty="0"/>
              <a:t>”. </a:t>
            </a:r>
            <a:r>
              <a:rPr lang="es-CO" sz="3800" b="1" i="1" dirty="0">
                <a:solidFill>
                  <a:srgbClr val="FF0000"/>
                </a:solidFill>
                <a:latin typeface="Arial" panose="020B0604020202020204" pitchFamily="34" charset="0"/>
                <a:cs typeface="Arial" panose="020B0604020202020204" pitchFamily="34" charset="0"/>
              </a:rPr>
              <a:t>Heb.3:12,13. </a:t>
            </a:r>
          </a:p>
        </p:txBody>
      </p:sp>
      <p:pic>
        <p:nvPicPr>
          <p:cNvPr id="2" name="Imagen 1"/>
          <p:cNvPicPr>
            <a:picLocks noChangeAspect="1"/>
          </p:cNvPicPr>
          <p:nvPr/>
        </p:nvPicPr>
        <p:blipFill>
          <a:blip r:embed="rId2"/>
          <a:stretch>
            <a:fillRect/>
          </a:stretch>
        </p:blipFill>
        <p:spPr>
          <a:xfrm>
            <a:off x="6620123" y="620688"/>
            <a:ext cx="2514600" cy="2664296"/>
          </a:xfrm>
          <a:prstGeom prst="rect">
            <a:avLst/>
          </a:prstGeom>
        </p:spPr>
      </p:pic>
      <p:sp>
        <p:nvSpPr>
          <p:cNvPr id="4" name="Rectángulo 3"/>
          <p:cNvSpPr/>
          <p:nvPr/>
        </p:nvSpPr>
        <p:spPr>
          <a:xfrm>
            <a:off x="457200" y="3717032"/>
            <a:ext cx="8291264" cy="2677656"/>
          </a:xfrm>
          <a:prstGeom prst="rect">
            <a:avLst/>
          </a:prstGeom>
          <a:solidFill>
            <a:schemeClr val="accent3">
              <a:lumMod val="60000"/>
              <a:lumOff val="40000"/>
            </a:schemeClr>
          </a:solidFill>
          <a:effectLst>
            <a:glow rad="101600">
              <a:srgbClr val="C00000">
                <a:alpha val="60000"/>
              </a:srgbClr>
            </a:glow>
          </a:effectLst>
        </p:spPr>
        <p:txBody>
          <a:bodyPr wrap="square">
            <a:spAutoFit/>
          </a:bodyPr>
          <a:lstStyle/>
          <a:p>
            <a:r>
              <a:rPr lang="es-CO" sz="2400" dirty="0"/>
              <a:t> El Señor manifiesta su gracia y su poder vez tras vez, y esto debe enseñarnos que siempre es provechoso, </a:t>
            </a:r>
            <a:r>
              <a:rPr lang="es-CO" sz="2400" dirty="0">
                <a:solidFill>
                  <a:srgbClr val="FF0000"/>
                </a:solidFill>
              </a:rPr>
              <a:t>en todas las circunstancias, fomentar la fe, hablar de la fe, proceder con fe</a:t>
            </a:r>
            <a:r>
              <a:rPr lang="es-CO" sz="2400" dirty="0"/>
              <a:t>.  No debemos permitir que nuestros corazones y nuestras manos se debiliten al permitir que las sugestiones de mentes incrédulas planten en nuestros corazones las semillas de duda y desconfianza (Carta 97, 1898).</a:t>
            </a:r>
          </a:p>
        </p:txBody>
      </p:sp>
    </p:spTree>
    <p:extLst>
      <p:ext uri="{BB962C8B-B14F-4D97-AF65-F5344CB8AC3E}">
        <p14:creationId xmlns:p14="http://schemas.microsoft.com/office/powerpoint/2010/main" val="331127074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6131024" cy="2592288"/>
          </a:xfrm>
        </p:spPr>
        <p:txBody>
          <a:bodyPr>
            <a:normAutofit fontScale="85000" lnSpcReduction="10000"/>
          </a:bodyPr>
          <a:lstStyle/>
          <a:p>
            <a:pPr marL="0" indent="0">
              <a:buNone/>
            </a:pPr>
            <a:r>
              <a:rPr lang="es-CO" b="1" u="sng" dirty="0">
                <a:solidFill>
                  <a:srgbClr val="FF0000"/>
                </a:solidFill>
              </a:rPr>
              <a:t>Heb.11:23,24.</a:t>
            </a:r>
            <a:r>
              <a:rPr lang="es-CO" i="1" dirty="0">
                <a:solidFill>
                  <a:srgbClr val="FF0000"/>
                </a:solidFill>
              </a:rPr>
              <a:t> </a:t>
            </a:r>
            <a:r>
              <a:rPr lang="es-CO" i="1" dirty="0"/>
              <a:t>“23 Por fe Moisés, cuando nació, fue escondido de sus padres por tres meses, porque vieron [que era] niño hermoso; y no temieron el edicto del rey. 24 Por fe Moisés, hecho ya grande, rehusó ser llamado hijo de la hija de Faraón”.</a:t>
            </a:r>
          </a:p>
        </p:txBody>
      </p:sp>
      <p:pic>
        <p:nvPicPr>
          <p:cNvPr id="2" name="Imagen 1"/>
          <p:cNvPicPr>
            <a:picLocks noChangeAspect="1"/>
          </p:cNvPicPr>
          <p:nvPr/>
        </p:nvPicPr>
        <p:blipFill>
          <a:blip r:embed="rId2"/>
          <a:stretch>
            <a:fillRect/>
          </a:stretch>
        </p:blipFill>
        <p:spPr>
          <a:xfrm>
            <a:off x="6588224" y="476672"/>
            <a:ext cx="2555776" cy="1905000"/>
          </a:xfrm>
          <a:prstGeom prst="rect">
            <a:avLst/>
          </a:prstGeom>
        </p:spPr>
      </p:pic>
      <p:sp>
        <p:nvSpPr>
          <p:cNvPr id="4" name="Rectángulo 3"/>
          <p:cNvSpPr/>
          <p:nvPr/>
        </p:nvSpPr>
        <p:spPr>
          <a:xfrm>
            <a:off x="457200" y="3284984"/>
            <a:ext cx="8131975" cy="3108543"/>
          </a:xfrm>
          <a:prstGeom prst="rect">
            <a:avLst/>
          </a:prstGeom>
          <a:solidFill>
            <a:schemeClr val="accent3">
              <a:lumMod val="60000"/>
              <a:lumOff val="40000"/>
            </a:schemeClr>
          </a:solidFill>
          <a:scene3d>
            <a:camera prst="orthographicFront"/>
            <a:lightRig rig="threePt" dir="t"/>
          </a:scene3d>
          <a:sp3d>
            <a:bevelT w="139700" prst="cross"/>
          </a:sp3d>
        </p:spPr>
        <p:txBody>
          <a:bodyPr wrap="square">
            <a:spAutoFit/>
          </a:bodyPr>
          <a:lstStyle/>
          <a:p>
            <a:r>
              <a:rPr lang="es-CO" sz="2800" dirty="0"/>
              <a:t>Durante la infancia de Moisés la fe de sus padres triunfó sobre “el decreto del rey”.  La fe en un destino superior al de la esclavitud en Egipto, que indujo a Amram y a Jocabed a no obedecer el decreto real; y cuando Moisés llegó a la madurez mostró esa misma clase de fe, como lo sigue diciendo el autor de Hebreos. </a:t>
            </a:r>
            <a:r>
              <a:rPr lang="es-CO" sz="2800" dirty="0">
                <a:solidFill>
                  <a:srgbClr val="FF0000"/>
                </a:solidFill>
              </a:rPr>
              <a:t>(ver Heb. 11:24-29). </a:t>
            </a:r>
          </a:p>
        </p:txBody>
      </p:sp>
    </p:spTree>
    <p:extLst>
      <p:ext uri="{BB962C8B-B14F-4D97-AF65-F5344CB8AC3E}">
        <p14:creationId xmlns:p14="http://schemas.microsoft.com/office/powerpoint/2010/main" val="39615732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1008112"/>
          </a:xfrm>
        </p:spPr>
        <p:txBody>
          <a:bodyPr>
            <a:normAutofit lnSpcReduction="10000"/>
          </a:bodyPr>
          <a:lstStyle/>
          <a:p>
            <a:r>
              <a:rPr lang="es-CO" dirty="0"/>
              <a:t>En esta lección queremos aprender un poco con el ejemplo de Sansón. </a:t>
            </a:r>
            <a:r>
              <a:rPr lang="es-CO" b="1" u="sng" dirty="0"/>
              <a:t>Jueces 13:1-5 1 </a:t>
            </a:r>
          </a:p>
        </p:txBody>
      </p:sp>
      <p:sp>
        <p:nvSpPr>
          <p:cNvPr id="4" name="Rectángulo 3"/>
          <p:cNvSpPr/>
          <p:nvPr/>
        </p:nvSpPr>
        <p:spPr>
          <a:xfrm>
            <a:off x="899592" y="1542491"/>
            <a:ext cx="5688632" cy="1569660"/>
          </a:xfrm>
          <a:prstGeom prst="rect">
            <a:avLst/>
          </a:prstGeom>
        </p:spPr>
        <p:txBody>
          <a:bodyPr wrap="square">
            <a:spAutoFit/>
          </a:bodyPr>
          <a:lstStyle/>
          <a:p>
            <a:r>
              <a:rPr lang="es-CO" sz="2400" dirty="0"/>
              <a:t>Y los hijos de Israel volvieron a hacer lo malo ante los ojos de Jehová; y Jehová los entregó en mano de los filisteos, por cuarenta años.</a:t>
            </a:r>
          </a:p>
        </p:txBody>
      </p:sp>
      <p:pic>
        <p:nvPicPr>
          <p:cNvPr id="5" name="Imagen 4"/>
          <p:cNvPicPr>
            <a:picLocks noChangeAspect="1"/>
          </p:cNvPicPr>
          <p:nvPr/>
        </p:nvPicPr>
        <p:blipFill>
          <a:blip r:embed="rId2"/>
          <a:stretch>
            <a:fillRect/>
          </a:stretch>
        </p:blipFill>
        <p:spPr>
          <a:xfrm>
            <a:off x="6588224" y="1391217"/>
            <a:ext cx="2245898" cy="1872208"/>
          </a:xfrm>
          <a:prstGeom prst="rect">
            <a:avLst/>
          </a:prstGeom>
        </p:spPr>
      </p:pic>
      <p:sp>
        <p:nvSpPr>
          <p:cNvPr id="6" name="Rectángulo 5"/>
          <p:cNvSpPr/>
          <p:nvPr/>
        </p:nvSpPr>
        <p:spPr>
          <a:xfrm>
            <a:off x="323529" y="3313874"/>
            <a:ext cx="8510593" cy="3416320"/>
          </a:xfrm>
          <a:prstGeom prst="rect">
            <a:avLst/>
          </a:prstGeom>
          <a:solidFill>
            <a:schemeClr val="accent3">
              <a:lumMod val="60000"/>
              <a:lumOff val="40000"/>
            </a:schemeClr>
          </a:solidFill>
          <a:effectLst>
            <a:glow rad="101600">
              <a:srgbClr val="C00000">
                <a:alpha val="60000"/>
              </a:srgbClr>
            </a:glow>
          </a:effectLst>
        </p:spPr>
        <p:txBody>
          <a:bodyPr wrap="square">
            <a:spAutoFit/>
          </a:bodyPr>
          <a:lstStyle/>
          <a:p>
            <a:r>
              <a:rPr lang="es-CO" dirty="0"/>
              <a:t> </a:t>
            </a:r>
            <a:r>
              <a:rPr lang="es-CO" sz="2400" dirty="0"/>
              <a:t>2 Y había un hombre de Zora, de la tribu de Dan, el cual se llamaba Manoa; y su esposa [era] estéril, que nunca había dado a luz. 3 Y el Ángel de Jehová apareció a esta mujer, y le dijo: He aquí que tú eres estéril, y no has dado a luz; mas concebirás y darás a luz un hijo. 4 </a:t>
            </a:r>
            <a:r>
              <a:rPr lang="es-CO" sz="2400" b="1" dirty="0">
                <a:solidFill>
                  <a:srgbClr val="FF0000"/>
                </a:solidFill>
              </a:rPr>
              <a:t>Por tanto ahora, cuida que no bebas vino, ni sidra, ni comas cosa inmunda. 5 Porque he aquí que concebirás, y darás a luz un hijo; y no pasará navaja sobre su cabeza, porque aquel niño será nazareo para Dios desde el vientre</a:t>
            </a:r>
            <a:r>
              <a:rPr lang="es-CO" sz="2400" dirty="0"/>
              <a:t>, y él comenzará a librar a Israel de mano de los filisteos. </a:t>
            </a:r>
            <a:endParaRPr lang="es-CO" dirty="0"/>
          </a:p>
        </p:txBody>
      </p:sp>
    </p:spTree>
    <p:extLst>
      <p:ext uri="{BB962C8B-B14F-4D97-AF65-F5344CB8AC3E}">
        <p14:creationId xmlns:p14="http://schemas.microsoft.com/office/powerpoint/2010/main" val="396416565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9"/>
            <a:ext cx="5698976" cy="3096344"/>
          </a:xfrm>
        </p:spPr>
        <p:txBody>
          <a:bodyPr>
            <a:normAutofit fontScale="92500"/>
          </a:bodyPr>
          <a:lstStyle/>
          <a:p>
            <a:pPr marL="457200" lvl="1" indent="0">
              <a:buNone/>
            </a:pPr>
            <a:r>
              <a:rPr lang="es-CO" dirty="0"/>
              <a:t>Dios había ordenado a su pueblo: “</a:t>
            </a:r>
            <a:r>
              <a:rPr lang="es-CO" dirty="0">
                <a:latin typeface="Agency FB" panose="020B0503020202020204" pitchFamily="34" charset="0"/>
              </a:rPr>
              <a:t>Y no emparentarás con ellos: no darás tu hija a su hijo, ni tomarás a su hija para tu hijo</a:t>
            </a:r>
            <a:r>
              <a:rPr lang="es-CO" dirty="0"/>
              <a:t>” </a:t>
            </a:r>
            <a:r>
              <a:rPr lang="es-CO" dirty="0">
                <a:solidFill>
                  <a:srgbClr val="FF0000"/>
                </a:solidFill>
              </a:rPr>
              <a:t>(Deut.7:3). </a:t>
            </a:r>
            <a:r>
              <a:rPr lang="es-CO" dirty="0"/>
              <a:t>Pero Sansón </a:t>
            </a:r>
            <a:r>
              <a:rPr lang="es-CO" dirty="0" err="1"/>
              <a:t>desobedecio</a:t>
            </a:r>
            <a:r>
              <a:rPr lang="es-CO" dirty="0"/>
              <a:t> la orden de Dios: “Y descendiendo Sansón a Timnat, </a:t>
            </a:r>
            <a:r>
              <a:rPr lang="es-CO" u="sng" dirty="0"/>
              <a:t>vio</a:t>
            </a:r>
            <a:r>
              <a:rPr lang="es-CO" dirty="0"/>
              <a:t> en Timnat a una mujer de las hijas de los filisteos. </a:t>
            </a:r>
          </a:p>
        </p:txBody>
      </p:sp>
      <p:pic>
        <p:nvPicPr>
          <p:cNvPr id="5" name="Imagen 4"/>
          <p:cNvPicPr>
            <a:picLocks noChangeAspect="1"/>
          </p:cNvPicPr>
          <p:nvPr/>
        </p:nvPicPr>
        <p:blipFill>
          <a:blip r:embed="rId2"/>
          <a:stretch>
            <a:fillRect/>
          </a:stretch>
        </p:blipFill>
        <p:spPr>
          <a:xfrm>
            <a:off x="6372200" y="620687"/>
            <a:ext cx="2511152" cy="3096345"/>
          </a:xfrm>
          <a:prstGeom prst="rect">
            <a:avLst/>
          </a:prstGeom>
        </p:spPr>
      </p:pic>
      <p:sp>
        <p:nvSpPr>
          <p:cNvPr id="6" name="Rectángulo 5"/>
          <p:cNvSpPr/>
          <p:nvPr/>
        </p:nvSpPr>
        <p:spPr>
          <a:xfrm>
            <a:off x="457200" y="4149080"/>
            <a:ext cx="8116485" cy="2246769"/>
          </a:xfrm>
          <a:prstGeom prst="rect">
            <a:avLst/>
          </a:prstGeom>
          <a:solidFill>
            <a:schemeClr val="accent3">
              <a:lumMod val="60000"/>
              <a:lumOff val="40000"/>
            </a:schemeClr>
          </a:solidFill>
          <a:effectLst>
            <a:glow rad="101600">
              <a:schemeClr val="tx1">
                <a:alpha val="60000"/>
              </a:schemeClr>
            </a:glow>
          </a:effectLst>
        </p:spPr>
        <p:txBody>
          <a:bodyPr wrap="square">
            <a:spAutoFit/>
          </a:bodyPr>
          <a:lstStyle/>
          <a:p>
            <a:r>
              <a:rPr lang="es-CO" sz="2800" dirty="0"/>
              <a:t>2 Y subió, y lo declaró a su padre y a su madre, diciendo: Yo he visto en Timnat a una mujer de las hijas de los filisteos; os ruego que me la toméis por esposa.</a:t>
            </a:r>
          </a:p>
          <a:p>
            <a:r>
              <a:rPr lang="es-CO" sz="2800" dirty="0"/>
              <a:t> </a:t>
            </a:r>
          </a:p>
        </p:txBody>
      </p:sp>
    </p:spTree>
    <p:extLst>
      <p:ext uri="{BB962C8B-B14F-4D97-AF65-F5344CB8AC3E}">
        <p14:creationId xmlns:p14="http://schemas.microsoft.com/office/powerpoint/2010/main" val="335319157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381328"/>
          </a:xfrm>
          <a:solidFill>
            <a:schemeClr val="accent3">
              <a:lumMod val="20000"/>
              <a:lumOff val="80000"/>
            </a:schemeClr>
          </a:solidFill>
          <a:effectLst>
            <a:glow rad="101600">
              <a:srgbClr val="C00000">
                <a:alpha val="60000"/>
              </a:srgbClr>
            </a:glow>
          </a:effectLst>
        </p:spPr>
        <p:txBody>
          <a:bodyPr>
            <a:normAutofit fontScale="77500" lnSpcReduction="20000"/>
          </a:bodyPr>
          <a:lstStyle/>
          <a:p>
            <a:r>
              <a:rPr lang="es-CO" dirty="0"/>
              <a:t>3 Y su padre y su madre le dijeron: ¿No hay mujer entre las hijas de tus hermanos, ni en todo mi pueblo, para que vayas tú a tomar esposa de los filisteos incircuncisos? Y Sansón respondió a su padre: </a:t>
            </a:r>
            <a:r>
              <a:rPr lang="es-CO" dirty="0">
                <a:solidFill>
                  <a:srgbClr val="C00000"/>
                </a:solidFill>
              </a:rPr>
              <a:t>Tómala para mí, porque ésta </a:t>
            </a:r>
            <a:r>
              <a:rPr lang="es-CO" u="sng" dirty="0">
                <a:solidFill>
                  <a:srgbClr val="C00000"/>
                </a:solidFill>
              </a:rPr>
              <a:t>agradó a mis ojos</a:t>
            </a:r>
            <a:r>
              <a:rPr lang="es-CO" dirty="0">
                <a:solidFill>
                  <a:srgbClr val="C00000"/>
                </a:solidFill>
              </a:rPr>
              <a:t>.</a:t>
            </a:r>
          </a:p>
          <a:p>
            <a:pPr lvl="1"/>
            <a:endParaRPr lang="es-CO" sz="3300" dirty="0"/>
          </a:p>
          <a:p>
            <a:pPr lvl="1"/>
            <a:r>
              <a:rPr lang="es-CO" sz="3300" dirty="0"/>
              <a:t>Noten que a pesar de ser elegido por Dios, como juez, no vivió a la altura de sus privilegios, “</a:t>
            </a:r>
            <a:r>
              <a:rPr lang="es-CO" sz="3300" dirty="0">
                <a:latin typeface="Agency FB" panose="020B0503020202020204" pitchFamily="34" charset="0"/>
              </a:rPr>
              <a:t>Y fue Sansón a Gaza, y vio allí una mujer ramera, y entró a ella</a:t>
            </a:r>
            <a:r>
              <a:rPr lang="es-CO" sz="3300" dirty="0"/>
              <a:t>´” </a:t>
            </a:r>
            <a:r>
              <a:rPr lang="es-CO" sz="3300" dirty="0">
                <a:solidFill>
                  <a:srgbClr val="C00000"/>
                </a:solidFill>
              </a:rPr>
              <a:t>(Jue 16:1). </a:t>
            </a:r>
            <a:r>
              <a:rPr lang="es-CO" sz="3300" dirty="0"/>
              <a:t>Después de esto aconteció que se enamoró de una mujer en el valle de Sorec, la cual se llamaba Dalila. </a:t>
            </a:r>
            <a:r>
              <a:rPr lang="es-CO" sz="3300" dirty="0">
                <a:solidFill>
                  <a:srgbClr val="C00000"/>
                </a:solidFill>
              </a:rPr>
              <a:t>(Verso 4).</a:t>
            </a:r>
          </a:p>
          <a:p>
            <a:endParaRPr lang="es-CO" dirty="0"/>
          </a:p>
          <a:p>
            <a:r>
              <a:rPr lang="es-CO" dirty="0"/>
              <a:t>Sansón nunca pudo vivir todo su potencial como líder espiritual. Aunque era un Juez, a menudo regia dirigido por venganza personal y pasiones lascivas, las cuales debilitaban su devoción a Dios. Su pecado fue, falta de completa devoción a Dios. Solamente al morir fue cuando realmente vio que su fuerza provenía de Dios. </a:t>
            </a:r>
            <a:r>
              <a:rPr lang="es-CO" dirty="0">
                <a:solidFill>
                  <a:srgbClr val="FF0000"/>
                </a:solidFill>
              </a:rPr>
              <a:t>(Ver Jueces 16:23-30)</a:t>
            </a:r>
          </a:p>
          <a:p>
            <a:endParaRPr lang="es-CO" dirty="0"/>
          </a:p>
        </p:txBody>
      </p:sp>
    </p:spTree>
    <p:extLst>
      <p:ext uri="{BB962C8B-B14F-4D97-AF65-F5344CB8AC3E}">
        <p14:creationId xmlns:p14="http://schemas.microsoft.com/office/powerpoint/2010/main" val="130462752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b="1" dirty="0"/>
              <a:t>Veremos aquí tres cosas que el pecado siempre hará.</a:t>
            </a:r>
          </a:p>
        </p:txBody>
      </p:sp>
      <p:sp>
        <p:nvSpPr>
          <p:cNvPr id="3" name="Marcador de contenido 2"/>
          <p:cNvSpPr>
            <a:spLocks noGrp="1"/>
          </p:cNvSpPr>
          <p:nvPr>
            <p:ph idx="1"/>
          </p:nvPr>
        </p:nvSpPr>
        <p:spPr>
          <a:xfrm>
            <a:off x="457200" y="2641989"/>
            <a:ext cx="8229600" cy="4027371"/>
          </a:xfrm>
          <a:solidFill>
            <a:schemeClr val="bg1"/>
          </a:solidFill>
          <a:effectLst>
            <a:glow rad="101600">
              <a:srgbClr val="C00000">
                <a:alpha val="60000"/>
              </a:srgbClr>
            </a:glow>
          </a:effectLst>
        </p:spPr>
        <p:txBody>
          <a:bodyPr>
            <a:normAutofit fontScale="85000" lnSpcReduction="20000"/>
          </a:bodyPr>
          <a:lstStyle/>
          <a:p>
            <a:pPr marL="457200" lvl="1" indent="0">
              <a:buNone/>
            </a:pPr>
            <a:r>
              <a:rPr lang="es-CO" dirty="0"/>
              <a:t>La voluntad de Sansón fue finalmente quebrantada por la constante tentación de Dalila. </a:t>
            </a:r>
          </a:p>
          <a:p>
            <a:pPr marL="457200" lvl="1" indent="0">
              <a:buNone/>
            </a:pPr>
            <a:r>
              <a:rPr lang="es-CO" dirty="0">
                <a:solidFill>
                  <a:srgbClr val="FF0000"/>
                </a:solidFill>
              </a:rPr>
              <a:t>Jueces 16:1-17 </a:t>
            </a:r>
            <a:r>
              <a:rPr lang="es-CO" dirty="0"/>
              <a:t>dice: “Y fue Sansón a Gaza, </a:t>
            </a:r>
            <a:r>
              <a:rPr lang="es-CO" u="sng" dirty="0"/>
              <a:t>y </a:t>
            </a:r>
            <a:r>
              <a:rPr lang="es-CO" b="1" u="sng" dirty="0"/>
              <a:t>vio </a:t>
            </a:r>
            <a:r>
              <a:rPr lang="es-CO" u="sng" dirty="0"/>
              <a:t>allí una mujer ramera</a:t>
            </a:r>
            <a:r>
              <a:rPr lang="es-CO" dirty="0"/>
              <a:t>, y entró a ella. 2 Y fue dicho a los de Gaza: Sansón es venido acá. Y lo rodearon, y le asecharon toda aquella noche a la puerta de la ciudad; y estuvieron callados toda aquella noche, diciendo: Hasta la luz de la mañana; entonces lo mataremos.  3 Mas Sansón durmió hasta la media noche; y a la media noche se levantó, y tomando las puertas de la ciudad con sus dos pilares y su cerrojo, se las echó al hombro, y se fue, y se subió con ellas a la cumbre del monte que está delante de Hebrón. </a:t>
            </a:r>
          </a:p>
        </p:txBody>
      </p:sp>
      <p:sp>
        <p:nvSpPr>
          <p:cNvPr id="4" name="Diagrama de flujo: terminador 3"/>
          <p:cNvSpPr/>
          <p:nvPr/>
        </p:nvSpPr>
        <p:spPr>
          <a:xfrm rot="10800000" flipV="1">
            <a:off x="827584" y="1600198"/>
            <a:ext cx="7704856" cy="859231"/>
          </a:xfrm>
          <a:prstGeom prst="flowChartTerminator">
            <a:avLst/>
          </a:prstGeom>
          <a:solidFill>
            <a:srgbClr val="00206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a:t>    </a:t>
            </a:r>
            <a:r>
              <a:rPr lang="es-CO" sz="2400" b="1" i="1" dirty="0"/>
              <a:t>El pecado siempre te llevara mas lejos de lo que tu pensabas ir.</a:t>
            </a:r>
            <a:endParaRPr lang="es-CO" b="1" i="1" dirty="0"/>
          </a:p>
        </p:txBody>
      </p:sp>
      <p:sp>
        <p:nvSpPr>
          <p:cNvPr id="5" name="Diagrama de flujo: conector 4"/>
          <p:cNvSpPr/>
          <p:nvPr/>
        </p:nvSpPr>
        <p:spPr>
          <a:xfrm flipV="1">
            <a:off x="680831" y="1600196"/>
            <a:ext cx="652863" cy="676675"/>
          </a:xfrm>
          <a:prstGeom prst="flowChartConnector">
            <a:avLst/>
          </a:prstGeom>
          <a:solidFill>
            <a:srgbClr val="FFFF00"/>
          </a:solidFill>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i="1" dirty="0">
                <a:solidFill>
                  <a:schemeClr val="tx1"/>
                </a:solidFill>
                <a:effectLst>
                  <a:outerShdw blurRad="38100" dist="38100" dir="2700000" algn="tl">
                    <a:srgbClr val="000000">
                      <a:alpha val="43137"/>
                    </a:srgbClr>
                  </a:outerShdw>
                </a:effectLst>
              </a:rPr>
              <a:t>I</a:t>
            </a:r>
          </a:p>
        </p:txBody>
      </p:sp>
    </p:spTree>
    <p:extLst>
      <p:ext uri="{BB962C8B-B14F-4D97-AF65-F5344CB8AC3E}">
        <p14:creationId xmlns:p14="http://schemas.microsoft.com/office/powerpoint/2010/main" val="313456625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500"/>
                                        <p:tgtEl>
                                          <p:spTgt spid="3">
                                            <p:txEl>
                                              <p:pRg st="0" end="0"/>
                                            </p:txEl>
                                          </p:spTgt>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20680"/>
          </a:xfrm>
          <a:solidFill>
            <a:schemeClr val="bg1"/>
          </a:solidFill>
          <a:effectLst>
            <a:glow rad="101600">
              <a:srgbClr val="C00000">
                <a:alpha val="60000"/>
              </a:srgbClr>
            </a:glow>
          </a:effectLst>
        </p:spPr>
        <p:txBody>
          <a:bodyPr>
            <a:normAutofit fontScale="85000" lnSpcReduction="10000"/>
          </a:bodyPr>
          <a:lstStyle/>
          <a:p>
            <a:pPr lvl="1"/>
            <a:r>
              <a:rPr lang="es-CO" dirty="0"/>
              <a:t> 4 Después de esto aconteció que se enamoró de una mujer en el valle de Sorec, la cual se llamaba Dalila. 5 Y vinieron a ella los príncipes de los filisteos, y le dijeron: Engáñale y mira en qué consiste su gran fuerza, y cómo lo podríamos vencer, para que lo atemos y lo atormentemos; y cada uno de nosotros te dará mil cien [piezas] de plata. </a:t>
            </a:r>
          </a:p>
          <a:p>
            <a:pPr lvl="1"/>
            <a:r>
              <a:rPr lang="es-CO" dirty="0"/>
              <a:t>6 Y Dalila dijo a Sansón: Yo te ruego que me declares en qué [consiste] tu gran fuerza, y cómo podrás ser atado para ser atormentado. 7 Y Sansón le respondió: Si me ataren con siete mimbres verdes que aún no estén secos, entonces me debilitaré, y seré como cualquiera de los hombres. 8 Y los príncipes de los filisteos le trajeron siete mimbres verdes que aún no se habían secado, y ella le ató con ellos.9 Y ella tenía unos hombres al acecho en una cámara. Entonces ella le dijo: ¡Sansón, los filisteos sobre ti! Y él rompió los mimbres, como se rompe una cuerda de estopa cuando siente el fuego; y no se supo [en qué consistía] su fuerza.</a:t>
            </a:r>
          </a:p>
          <a:p>
            <a:endParaRPr lang="es-CO" dirty="0"/>
          </a:p>
        </p:txBody>
      </p:sp>
    </p:spTree>
    <p:extLst>
      <p:ext uri="{BB962C8B-B14F-4D97-AF65-F5344CB8AC3E}">
        <p14:creationId xmlns:p14="http://schemas.microsoft.com/office/powerpoint/2010/main" val="27508485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solidFill>
            <a:schemeClr val="bg1"/>
          </a:solidFill>
          <a:effectLst>
            <a:glow rad="101600">
              <a:srgbClr val="C00000">
                <a:alpha val="60000"/>
              </a:srgbClr>
            </a:glow>
          </a:effectLst>
        </p:spPr>
        <p:txBody>
          <a:bodyPr>
            <a:normAutofit fontScale="70000" lnSpcReduction="20000"/>
          </a:bodyPr>
          <a:lstStyle/>
          <a:p>
            <a:pPr marL="457200" lvl="1" indent="0">
              <a:buNone/>
            </a:pPr>
            <a:r>
              <a:rPr lang="es-CO" dirty="0"/>
              <a:t> 10 Entonces Dalila dijo a Sansón: He aquí tú me has engañado, y me has dicho mentiras; descúbreme pues, ahora, yo te ruego, cómo podrás ser atado. 11 Y él le dijo: Si me ataren fuertemente con cuerdas nuevas, con las cuales ninguna cosa se haya hecho, yo me debilitaré, y seré como cualquiera de los hombres. 12 Y Dalila tomó cuerdas nuevas, y le ató con ellas, y le dijo: ¡Sansón, los filisteos sobre ti! Y los espías [estaban] en una cámara. Mas él las rompió de sus brazos como un hilo.</a:t>
            </a:r>
          </a:p>
          <a:p>
            <a:r>
              <a:rPr lang="es-CO" dirty="0"/>
              <a:t> 13 Y Dalila dijo a Sansón: Hasta ahora me engañas, y tratas conmigo con mentiras. Dime, pues, ahora cómo podrás ser atado. Él entonces le dijo: Si tejieres siete guedejas de mi cabeza con la tela. 14 Y ella hincó la estaca, y le dijo: ¡Sansón, los filisteos sobre ti! Mas despertando él de su sueño, arrancó la estaca del telar con la tela.</a:t>
            </a:r>
          </a:p>
          <a:p>
            <a:pPr marL="0" indent="0">
              <a:buNone/>
            </a:pPr>
            <a:endParaRPr lang="es-CO" dirty="0"/>
          </a:p>
          <a:p>
            <a:pPr marL="0" indent="0">
              <a:buNone/>
            </a:pPr>
            <a:r>
              <a:rPr lang="es-CO" dirty="0"/>
              <a:t>15 </a:t>
            </a:r>
            <a:r>
              <a:rPr lang="es-CO" dirty="0">
                <a:solidFill>
                  <a:srgbClr val="FF0000"/>
                </a:solidFill>
              </a:rPr>
              <a:t>Y ella le dijo: ¿Cómo dices: Yo te amo, cuando tu corazón no está conmigo? Ya me has engañado tres veces, y no me has revelado aún en qué [consiste] tu gran fuerza.</a:t>
            </a:r>
          </a:p>
          <a:p>
            <a:pPr marL="0" indent="0">
              <a:buNone/>
            </a:pPr>
            <a:r>
              <a:rPr lang="es-CO" dirty="0"/>
              <a:t>16 </a:t>
            </a:r>
            <a:r>
              <a:rPr lang="es-CO" dirty="0">
                <a:solidFill>
                  <a:srgbClr val="FF0000"/>
                </a:solidFill>
              </a:rPr>
              <a:t>Y aconteció que</a:t>
            </a:r>
            <a:r>
              <a:rPr lang="es-CO" u="sng" dirty="0">
                <a:solidFill>
                  <a:srgbClr val="FF0000"/>
                </a:solidFill>
              </a:rPr>
              <a:t>, presionándole ella cada día con sus palabras e importunándole</a:t>
            </a:r>
            <a:r>
              <a:rPr lang="es-CO" dirty="0">
                <a:solidFill>
                  <a:srgbClr val="FF0000"/>
                </a:solidFill>
              </a:rPr>
              <a:t>, su alma fue reducida a mortal angustia</a:t>
            </a:r>
            <a:r>
              <a:rPr lang="es-CO" dirty="0"/>
              <a:t>. 17 Le descubrió, pues, todo su corazón, y le dijo: Nunca a mi cabeza llegó navaja; porque [soy] nazareo para Dios desde el vientre de mi madre. Si fuere rapado, mi fuerza se apartará de mí, y me debilitaré, y seré como todos los hombres.</a:t>
            </a:r>
          </a:p>
          <a:p>
            <a:endParaRPr lang="es-CO" dirty="0"/>
          </a:p>
        </p:txBody>
      </p:sp>
    </p:spTree>
    <p:extLst>
      <p:ext uri="{BB962C8B-B14F-4D97-AF65-F5344CB8AC3E}">
        <p14:creationId xmlns:p14="http://schemas.microsoft.com/office/powerpoint/2010/main" val="71538386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dirty="0"/>
              <a:t>La degradación de un “hijo de Dios”</a:t>
            </a:r>
          </a:p>
        </p:txBody>
      </p:sp>
      <p:sp>
        <p:nvSpPr>
          <p:cNvPr id="3" name="Marcador de contenido 2"/>
          <p:cNvSpPr>
            <a:spLocks noGrp="1"/>
          </p:cNvSpPr>
          <p:nvPr>
            <p:ph idx="1"/>
          </p:nvPr>
        </p:nvSpPr>
        <p:spPr>
          <a:xfrm>
            <a:off x="457200" y="5445224"/>
            <a:ext cx="8229600" cy="1224136"/>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b="1" dirty="0"/>
              <a:t>Sansón, que tenía tal fortaleza, que fue capaz de enfrentarse con un león, fue vencido por el amor a una mujer. </a:t>
            </a:r>
          </a:p>
          <a:p>
            <a:pPr marL="0" indent="0" algn="ctr">
              <a:buNone/>
            </a:pPr>
            <a:r>
              <a:rPr lang="es-CO" b="1" dirty="0">
                <a:solidFill>
                  <a:srgbClr val="FF0000"/>
                </a:solidFill>
              </a:rPr>
              <a:t>(Ver Gen 3:17). </a:t>
            </a:r>
          </a:p>
        </p:txBody>
      </p:sp>
      <p:pic>
        <p:nvPicPr>
          <p:cNvPr id="4" name="Imagen 3"/>
          <p:cNvPicPr>
            <a:picLocks noChangeAspect="1"/>
          </p:cNvPicPr>
          <p:nvPr/>
        </p:nvPicPr>
        <p:blipFill>
          <a:blip r:embed="rId2"/>
          <a:stretch>
            <a:fillRect/>
          </a:stretch>
        </p:blipFill>
        <p:spPr>
          <a:xfrm>
            <a:off x="3203848" y="1727348"/>
            <a:ext cx="2520280" cy="3505572"/>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323528" y="1773958"/>
            <a:ext cx="2592288" cy="3458962"/>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4"/>
          <a:stretch>
            <a:fillRect/>
          </a:stretch>
        </p:blipFill>
        <p:spPr>
          <a:xfrm>
            <a:off x="6012160" y="1773959"/>
            <a:ext cx="2857500" cy="3458962"/>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65321894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048672"/>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buNone/>
            </a:pPr>
            <a:endParaRPr lang="es-CO" sz="2800" dirty="0"/>
          </a:p>
          <a:p>
            <a:pPr marL="0" indent="0">
              <a:buNone/>
            </a:pPr>
            <a:r>
              <a:rPr lang="es-CO" sz="2800" dirty="0"/>
              <a:t>Noten que al principio, Sansón no tenia la intención de decirle la verdad a Dalila.</a:t>
            </a:r>
          </a:p>
          <a:p>
            <a:pPr marL="0" indent="0">
              <a:buNone/>
            </a:pPr>
            <a:endParaRPr lang="es-CO" sz="2800" dirty="0"/>
          </a:p>
          <a:p>
            <a:pPr marL="0" indent="0">
              <a:buNone/>
            </a:pPr>
            <a:r>
              <a:rPr lang="es-CO" sz="2800" dirty="0"/>
              <a:t>En los versículos </a:t>
            </a:r>
            <a:r>
              <a:rPr lang="es-CO" sz="2800" dirty="0">
                <a:solidFill>
                  <a:srgbClr val="FF0000"/>
                </a:solidFill>
              </a:rPr>
              <a:t>6 y 7 </a:t>
            </a:r>
            <a:r>
              <a:rPr lang="es-CO" sz="2800" dirty="0"/>
              <a:t>vemos la primera vez que Sansón le miente concerniente de donde provenía su fuerza.</a:t>
            </a:r>
          </a:p>
          <a:p>
            <a:pPr lvl="1"/>
            <a:endParaRPr lang="es-CO" sz="2400" dirty="0"/>
          </a:p>
          <a:p>
            <a:pPr lvl="1"/>
            <a:r>
              <a:rPr lang="es-CO" sz="2400" dirty="0"/>
              <a:t>Ahí es donde le debió haber dicho “</a:t>
            </a:r>
            <a:r>
              <a:rPr lang="es-CO" sz="2400" b="1" dirty="0">
                <a:latin typeface="Agency FB" panose="020B0503020202020204" pitchFamily="34" charset="0"/>
              </a:rPr>
              <a:t>mi fuerza proviene de Dios</a:t>
            </a:r>
            <a:r>
              <a:rPr lang="es-CO" sz="2400" dirty="0"/>
              <a:t>" ¡PUNTO!</a:t>
            </a:r>
          </a:p>
          <a:p>
            <a:pPr lvl="1"/>
            <a:r>
              <a:rPr lang="es-CO" sz="2400" dirty="0"/>
              <a:t>Aquí encontramos que la tentación del pecado debe de ser rechazada desde el principio. Pero en lugar de rechazar tal insinuación, Sansón continuó jugando con juego</a:t>
            </a:r>
            <a:r>
              <a:rPr lang="es-CO" dirty="0"/>
              <a:t>.</a:t>
            </a:r>
          </a:p>
        </p:txBody>
      </p:sp>
    </p:spTree>
    <p:extLst>
      <p:ext uri="{BB962C8B-B14F-4D97-AF65-F5344CB8AC3E}">
        <p14:creationId xmlns:p14="http://schemas.microsoft.com/office/powerpoint/2010/main" val="219104177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a:solidFill>
            <a:schemeClr val="bg1"/>
          </a:solidFill>
          <a:effectLst>
            <a:glow rad="101600">
              <a:srgbClr val="C00000">
                <a:alpha val="60000"/>
              </a:srgbClr>
            </a:glow>
          </a:effectLst>
        </p:spPr>
        <p:txBody>
          <a:bodyPr>
            <a:normAutofit fontScale="85000" lnSpcReduction="20000"/>
          </a:bodyPr>
          <a:lstStyle/>
          <a:p>
            <a:r>
              <a:rPr lang="es-CO" b="1" dirty="0">
                <a:solidFill>
                  <a:srgbClr val="FF0000"/>
                </a:solidFill>
              </a:rPr>
              <a:t>Prov. 1:10-16</a:t>
            </a:r>
            <a:r>
              <a:rPr lang="es-CO" dirty="0"/>
              <a:t>, dice:  “Hijo mío, si los pecadores te quisieren engañar, no consientas. 11 Si dijeren: Ven con nosotros, pongamos asechanzas para [derramar] sangre, acechemos sin motivo al inocente; 12 los tragaremos vivos como el sepulcro, y enteros, como los que caen al abismo.</a:t>
            </a:r>
          </a:p>
          <a:p>
            <a:endParaRPr lang="es-CO" dirty="0"/>
          </a:p>
          <a:p>
            <a:r>
              <a:rPr lang="es-CO" dirty="0"/>
              <a:t>13 Hallaremos riquezas de toda clase, llenaremos nuestras casas de despojos; 14 echa tu suerte entre nosotros; tengamos todos una sola bolsa.</a:t>
            </a:r>
          </a:p>
          <a:p>
            <a:r>
              <a:rPr lang="es-CO" dirty="0"/>
              <a:t> 15 </a:t>
            </a:r>
            <a:r>
              <a:rPr lang="es-CO" dirty="0">
                <a:solidFill>
                  <a:srgbClr val="FF0000"/>
                </a:solidFill>
              </a:rPr>
              <a:t>Hijo mío, no andes en camino con ellos; aparta tu pie de sus veredas</a:t>
            </a:r>
            <a:r>
              <a:rPr lang="es-CO" dirty="0"/>
              <a:t>; 16 </a:t>
            </a:r>
            <a:r>
              <a:rPr lang="es-CO" dirty="0">
                <a:solidFill>
                  <a:srgbClr val="FF0000"/>
                </a:solidFill>
              </a:rPr>
              <a:t>porque sus pies correrán hacia el mal, e irán presurosos a derramar sangre</a:t>
            </a:r>
            <a:r>
              <a:rPr lang="es-CO" dirty="0"/>
              <a:t>. </a:t>
            </a:r>
          </a:p>
          <a:p>
            <a:endParaRPr lang="es-CO" dirty="0"/>
          </a:p>
          <a:p>
            <a:r>
              <a:rPr lang="es-CO" b="1" dirty="0">
                <a:solidFill>
                  <a:srgbClr val="FF0000"/>
                </a:solidFill>
              </a:rPr>
              <a:t>1 Cor. 15:33 </a:t>
            </a:r>
            <a:r>
              <a:rPr lang="es-CO" dirty="0"/>
              <a:t>No os engañéis; las malas conversaciones corrompen las buenas costumbres. </a:t>
            </a:r>
          </a:p>
          <a:p>
            <a:endParaRPr lang="es-CO" dirty="0"/>
          </a:p>
        </p:txBody>
      </p:sp>
    </p:spTree>
    <p:extLst>
      <p:ext uri="{BB962C8B-B14F-4D97-AF65-F5344CB8AC3E}">
        <p14:creationId xmlns:p14="http://schemas.microsoft.com/office/powerpoint/2010/main" val="39125567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5842992" cy="2232248"/>
          </a:xfrm>
          <a:solidFill>
            <a:schemeClr val="accent4">
              <a:lumMod val="20000"/>
              <a:lumOff val="80000"/>
            </a:schemeClr>
          </a:solidFill>
          <a:scene3d>
            <a:camera prst="orthographicFront"/>
            <a:lightRig rig="threePt" dir="t"/>
          </a:scene3d>
          <a:sp3d>
            <a:bevelT w="139700" prst="cross"/>
          </a:sp3d>
        </p:spPr>
        <p:txBody>
          <a:bodyPr>
            <a:normAutofit fontScale="92500" lnSpcReduction="10000"/>
          </a:bodyPr>
          <a:lstStyle/>
          <a:p>
            <a:pPr marL="0" indent="0">
              <a:buNone/>
            </a:pPr>
            <a:r>
              <a:rPr lang="es-CO" dirty="0"/>
              <a:t>También tenemos el ejemplo de Aarón, si el hubiera puesto su pie en la tierra, firme, y hubiera sido el líder que tenia que ser, los hijos de Israel quizá no hubieran pecado.</a:t>
            </a:r>
          </a:p>
        </p:txBody>
      </p:sp>
      <p:pic>
        <p:nvPicPr>
          <p:cNvPr id="2" name="Imagen 1"/>
          <p:cNvPicPr>
            <a:picLocks noChangeAspect="1"/>
          </p:cNvPicPr>
          <p:nvPr/>
        </p:nvPicPr>
        <p:blipFill>
          <a:blip r:embed="rId2"/>
          <a:stretch>
            <a:fillRect/>
          </a:stretch>
        </p:blipFill>
        <p:spPr>
          <a:xfrm>
            <a:off x="457199" y="2793994"/>
            <a:ext cx="3065443" cy="2219181"/>
          </a:xfrm>
          <a:prstGeom prst="rect">
            <a:avLst/>
          </a:prstGeom>
        </p:spPr>
      </p:pic>
      <p:sp>
        <p:nvSpPr>
          <p:cNvPr id="4" name="Rectángulo 3"/>
          <p:cNvSpPr/>
          <p:nvPr/>
        </p:nvSpPr>
        <p:spPr>
          <a:xfrm>
            <a:off x="3522642" y="3260634"/>
            <a:ext cx="5040560" cy="1938992"/>
          </a:xfrm>
          <a:prstGeom prst="rect">
            <a:avLst/>
          </a:prstGeom>
        </p:spPr>
        <p:txBody>
          <a:bodyPr wrap="square">
            <a:spAutoFit/>
          </a:bodyPr>
          <a:lstStyle/>
          <a:p>
            <a:r>
              <a:rPr lang="es-CO" sz="2400" dirty="0"/>
              <a:t>Pero en lugar de mostrar su firmeza, cedió, y el pecado del pueblo los llevo mucho mas lejos de lo que ellos pensaban. Ocasionó la ira de Dios. “</a:t>
            </a:r>
            <a:r>
              <a:rPr lang="es-CO" sz="2400" dirty="0">
                <a:solidFill>
                  <a:srgbClr val="FF0000"/>
                </a:solidFill>
              </a:rPr>
              <a:t>Ver Exo.32:1-10; 25-30).</a:t>
            </a:r>
          </a:p>
        </p:txBody>
      </p:sp>
      <p:pic>
        <p:nvPicPr>
          <p:cNvPr id="5" name="Imagen 4"/>
          <p:cNvPicPr>
            <a:picLocks noChangeAspect="1"/>
          </p:cNvPicPr>
          <p:nvPr/>
        </p:nvPicPr>
        <p:blipFill>
          <a:blip r:embed="rId3"/>
          <a:stretch>
            <a:fillRect/>
          </a:stretch>
        </p:blipFill>
        <p:spPr>
          <a:xfrm>
            <a:off x="6444208" y="439943"/>
            <a:ext cx="2088232" cy="2354051"/>
          </a:xfrm>
          <a:prstGeom prst="rect">
            <a:avLst/>
          </a:prstGeom>
        </p:spPr>
      </p:pic>
      <p:sp>
        <p:nvSpPr>
          <p:cNvPr id="6" name="Rectángulo 5"/>
          <p:cNvSpPr/>
          <p:nvPr/>
        </p:nvSpPr>
        <p:spPr>
          <a:xfrm>
            <a:off x="457200" y="5327342"/>
            <a:ext cx="8075240" cy="1384995"/>
          </a:xfrm>
          <a:prstGeom prst="rect">
            <a:avLst/>
          </a:prstGeom>
          <a:solidFill>
            <a:schemeClr val="accent4">
              <a:lumMod val="20000"/>
              <a:lumOff val="80000"/>
            </a:schemeClr>
          </a:solidFill>
          <a:scene3d>
            <a:camera prst="orthographicFront"/>
            <a:lightRig rig="threePt" dir="t"/>
          </a:scene3d>
          <a:sp3d>
            <a:bevelT w="139700" prst="cross"/>
          </a:sp3d>
        </p:spPr>
        <p:txBody>
          <a:bodyPr wrap="square">
            <a:spAutoFit/>
          </a:bodyPr>
          <a:lstStyle/>
          <a:p>
            <a:r>
              <a:rPr lang="es-CO" sz="2800" dirty="0"/>
              <a:t>El pecado, cuando se le da la ocasión, siempre progresara a mas impiedad. </a:t>
            </a:r>
            <a:r>
              <a:rPr lang="es-CO" sz="2800" dirty="0">
                <a:solidFill>
                  <a:srgbClr val="FF0000"/>
                </a:solidFill>
              </a:rPr>
              <a:t>(Ver Salmos 1:1 y 2 Tim. 2:16-18)</a:t>
            </a:r>
          </a:p>
        </p:txBody>
      </p:sp>
    </p:spTree>
    <p:extLst>
      <p:ext uri="{BB962C8B-B14F-4D97-AF65-F5344CB8AC3E}">
        <p14:creationId xmlns:p14="http://schemas.microsoft.com/office/powerpoint/2010/main" val="24069066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264696"/>
          </a:xfrm>
          <a:solidFill>
            <a:schemeClr val="accent4">
              <a:lumMod val="20000"/>
              <a:lumOff val="80000"/>
            </a:schemeClr>
          </a:solidFill>
          <a:effectLst>
            <a:glow rad="101600">
              <a:srgbClr val="C00000">
                <a:alpha val="60000"/>
              </a:srgbClr>
            </a:glow>
          </a:effectLst>
        </p:spPr>
        <p:txBody>
          <a:bodyPr>
            <a:normAutofit fontScale="92500" lnSpcReduction="20000"/>
          </a:bodyPr>
          <a:lstStyle/>
          <a:p>
            <a:pPr marL="0" indent="0">
              <a:buNone/>
            </a:pPr>
            <a:r>
              <a:rPr lang="es-CO" sz="3300" b="1" u="sng" dirty="0"/>
              <a:t>El error es una enfermedad que carcome</a:t>
            </a:r>
            <a:r>
              <a:rPr lang="es-CO" sz="3300" b="1" dirty="0"/>
              <a:t>. </a:t>
            </a:r>
          </a:p>
          <a:p>
            <a:pPr marL="457200" lvl="1" indent="0">
              <a:buNone/>
            </a:pPr>
            <a:r>
              <a:rPr lang="es-CO" b="1" dirty="0">
                <a:solidFill>
                  <a:srgbClr val="FF0000"/>
                </a:solidFill>
              </a:rPr>
              <a:t>Rom. 16:17-18</a:t>
            </a:r>
            <a:r>
              <a:rPr lang="es-CO" dirty="0"/>
              <a:t>, dice: “</a:t>
            </a:r>
            <a:r>
              <a:rPr lang="es-CO" b="1" dirty="0">
                <a:latin typeface="Agency FB" panose="020B0503020202020204" pitchFamily="34" charset="0"/>
              </a:rPr>
              <a:t>Y os ruego hermanos, que señaléis a aquellos que causan divisiones y escándalos en contra de la doctrina que vosotros habéis aprendido; y que os apartéis de ellos. 18 Porque los tales, no sirven a nuestro Señor Jesucristo, sino a sus propios vientres; y con palabras suaves y lisonjas engañan los corazones de los simples</a:t>
            </a:r>
            <a:r>
              <a:rPr lang="es-CO" dirty="0"/>
              <a:t>”. </a:t>
            </a:r>
          </a:p>
          <a:p>
            <a:pPr marL="0" indent="0">
              <a:buNone/>
            </a:pPr>
            <a:r>
              <a:rPr lang="es-CO" sz="3300" b="1" u="sng" dirty="0"/>
              <a:t>La maldad siempre ira de mal a peor</a:t>
            </a:r>
            <a:r>
              <a:rPr lang="es-CO" dirty="0"/>
              <a:t>. </a:t>
            </a:r>
          </a:p>
          <a:p>
            <a:pPr marL="400050" lvl="1" indent="0">
              <a:buNone/>
            </a:pPr>
            <a:r>
              <a:rPr lang="es-CO" b="1" dirty="0">
                <a:solidFill>
                  <a:srgbClr val="FF0000"/>
                </a:solidFill>
              </a:rPr>
              <a:t>2 Tim. 3:13</a:t>
            </a:r>
            <a:r>
              <a:rPr lang="es-CO" dirty="0"/>
              <a:t>, dice: “</a:t>
            </a:r>
            <a:r>
              <a:rPr lang="es-CO" b="1" dirty="0">
                <a:latin typeface="Agency FB" panose="020B0503020202020204" pitchFamily="34" charset="0"/>
              </a:rPr>
              <a:t>Mas los malos hombres y los engañadores irán de mal en peor, engañando y siendo engañados.</a:t>
            </a:r>
          </a:p>
          <a:p>
            <a:pPr marL="0" indent="0">
              <a:buNone/>
            </a:pPr>
            <a:r>
              <a:rPr lang="es-CO" sz="3300" b="1" u="sng" dirty="0">
                <a:latin typeface="Agency FB" panose="020B0503020202020204" pitchFamily="34" charset="0"/>
              </a:rPr>
              <a:t>El pecado endurece al corazón y condena</a:t>
            </a:r>
            <a:r>
              <a:rPr lang="es-CO" sz="3300" b="1" u="sng" dirty="0"/>
              <a:t>. </a:t>
            </a:r>
          </a:p>
          <a:p>
            <a:pPr marL="400050" lvl="1" indent="0">
              <a:buNone/>
            </a:pPr>
            <a:r>
              <a:rPr lang="es-CO" b="1" dirty="0">
                <a:solidFill>
                  <a:srgbClr val="FF0000"/>
                </a:solidFill>
              </a:rPr>
              <a:t>He. 6:4-6</a:t>
            </a:r>
            <a:r>
              <a:rPr lang="es-CO" dirty="0"/>
              <a:t>, dice: “</a:t>
            </a:r>
            <a:r>
              <a:rPr lang="es-CO" b="1" dirty="0">
                <a:latin typeface="Agency FB" panose="020B0503020202020204" pitchFamily="34" charset="0"/>
              </a:rPr>
              <a:t>Porque [es] imposible que los que una vez fueron iluminados y gustaron el don celestial, y fueron hechos partícipes del Espíritu Santo, 5 y asimismo gustaron la buena palabra de Dios, y los poderes del mundo venidero, 6 y recayeron, sean otra vez renovados para arrepentimiento, crucificando de nuevo para sí mismos al Hijo de Dios y exponiéndole a vituperio”</a:t>
            </a:r>
            <a:r>
              <a:rPr lang="es-CO" dirty="0"/>
              <a:t>.</a:t>
            </a:r>
          </a:p>
          <a:p>
            <a:endParaRPr lang="es-CO" dirty="0"/>
          </a:p>
        </p:txBody>
      </p:sp>
    </p:spTree>
    <p:extLst>
      <p:ext uri="{BB962C8B-B14F-4D97-AF65-F5344CB8AC3E}">
        <p14:creationId xmlns:p14="http://schemas.microsoft.com/office/powerpoint/2010/main" val="34357600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barn(inVertical)">
                                      <p:cBhvr>
                                        <p:cTn id="1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34572" y="1844824"/>
            <a:ext cx="8229600" cy="4824536"/>
          </a:xfrm>
          <a:solidFill>
            <a:schemeClr val="accent3">
              <a:lumMod val="60000"/>
              <a:lumOff val="40000"/>
            </a:schemeClr>
          </a:solidFill>
          <a:effectLst>
            <a:glow rad="101600">
              <a:srgbClr val="C00000">
                <a:alpha val="60000"/>
              </a:srgbClr>
            </a:glow>
          </a:effectLst>
        </p:spPr>
        <p:txBody>
          <a:bodyPr>
            <a:normAutofit fontScale="85000" lnSpcReduction="10000"/>
          </a:bodyPr>
          <a:lstStyle/>
          <a:p>
            <a:pPr marL="0" indent="0">
              <a:buNone/>
            </a:pPr>
            <a:r>
              <a:rPr lang="es-CO" sz="3600" b="1" u="sng" dirty="0"/>
              <a:t>De nuevo veamos lo que Sansón pensó. </a:t>
            </a:r>
          </a:p>
          <a:p>
            <a:pPr marL="0" indent="0">
              <a:buNone/>
            </a:pPr>
            <a:r>
              <a:rPr lang="es-CO" b="1" dirty="0">
                <a:solidFill>
                  <a:srgbClr val="FF0000"/>
                </a:solidFill>
              </a:rPr>
              <a:t>Jueces 16:18-21.</a:t>
            </a:r>
            <a:r>
              <a:rPr lang="es-CO" dirty="0"/>
              <a:t> “</a:t>
            </a:r>
            <a:r>
              <a:rPr lang="es-CO" i="1" dirty="0">
                <a:latin typeface="Agency FB" panose="020B0503020202020204" pitchFamily="34" charset="0"/>
              </a:rPr>
              <a:t>Y viendo Dalila que él le había descubierto todo su corazón, envió a llamar a los príncipes de los filisteos, diciendo: Venid esta vez, porque él me ha descubierto todo su corazón. Y los príncipes de los filisteos vinieron a ella, trayendo en su mano el dinero.</a:t>
            </a:r>
          </a:p>
          <a:p>
            <a:pPr marL="0" indent="0">
              <a:buNone/>
            </a:pPr>
            <a:r>
              <a:rPr lang="es-CO" i="1" dirty="0">
                <a:latin typeface="Agency FB" panose="020B0503020202020204" pitchFamily="34" charset="0"/>
              </a:rPr>
              <a:t>19 Y ella hizo que él se durmiese sobre sus rodillas; y llamado un hombre, le rapó las siete guedejas de su cabeza, y comenzó a afligirlo, pues su fuerza se apartó de él. 20 Y le dijo: ¡Sansón, los filisteos sobre ti! Y luego que despertó él de su sueño, se dijo: Esta vez saldré como las otras, y me escaparé: no sabiendo que Jehová ya se había apartado de él. 21 Mas los filisteos echaron mano de él, y le sacaron los ojos, y le llevaron a Gaza; y le ataron con cadenas de bronce, para que moliese en la cárcel</a:t>
            </a:r>
            <a:r>
              <a:rPr lang="es-CO" dirty="0"/>
              <a:t>”.</a:t>
            </a:r>
          </a:p>
          <a:p>
            <a:endParaRPr lang="es-CO" dirty="0"/>
          </a:p>
        </p:txBody>
      </p:sp>
      <p:sp>
        <p:nvSpPr>
          <p:cNvPr id="4" name="Diagrama de flujo: terminador 3"/>
          <p:cNvSpPr/>
          <p:nvPr/>
        </p:nvSpPr>
        <p:spPr>
          <a:xfrm>
            <a:off x="457200" y="692696"/>
            <a:ext cx="8229600" cy="90750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a:t>        </a:t>
            </a:r>
            <a:r>
              <a:rPr lang="es-CO" sz="2800" b="1" dirty="0"/>
              <a:t>El pecado siempre te detendrá por mas tiempo de lo que tu pensabas quedarte.</a:t>
            </a:r>
          </a:p>
        </p:txBody>
      </p:sp>
      <p:sp>
        <p:nvSpPr>
          <p:cNvPr id="5" name="Diagrama de flujo: conector 4"/>
          <p:cNvSpPr/>
          <p:nvPr/>
        </p:nvSpPr>
        <p:spPr>
          <a:xfrm>
            <a:off x="457200" y="692696"/>
            <a:ext cx="874440" cy="907504"/>
          </a:xfrm>
          <a:prstGeom prst="flowChartConnec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i="1" dirty="0">
                <a:solidFill>
                  <a:schemeClr val="tx1"/>
                </a:solidFill>
              </a:rPr>
              <a:t>II</a:t>
            </a:r>
          </a:p>
        </p:txBody>
      </p:sp>
    </p:spTree>
    <p:extLst>
      <p:ext uri="{BB962C8B-B14F-4D97-AF65-F5344CB8AC3E}">
        <p14:creationId xmlns:p14="http://schemas.microsoft.com/office/powerpoint/2010/main" val="21558306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80720"/>
          </a:xfrm>
          <a:solidFill>
            <a:schemeClr val="accent3">
              <a:lumMod val="60000"/>
              <a:lumOff val="40000"/>
            </a:schemeClr>
          </a:solidFill>
          <a:effectLst>
            <a:glow rad="101600">
              <a:srgbClr val="C00000">
                <a:alpha val="60000"/>
              </a:srgbClr>
            </a:glow>
          </a:effectLst>
        </p:spPr>
        <p:txBody>
          <a:bodyPr>
            <a:normAutofit fontScale="92500" lnSpcReduction="10000"/>
          </a:bodyPr>
          <a:lstStyle/>
          <a:p>
            <a:pPr marL="0" indent="0">
              <a:buNone/>
            </a:pPr>
            <a:r>
              <a:rPr lang="es-CO" dirty="0"/>
              <a:t>Vemos en el versículo 20 que Sansón no tenia intención de permanecer atado por mucho tiempo</a:t>
            </a:r>
          </a:p>
          <a:p>
            <a:pPr lvl="1"/>
            <a:r>
              <a:rPr lang="es-CO" dirty="0"/>
              <a:t>a. No sabia que Jehová ya se avía alejado de el.</a:t>
            </a:r>
          </a:p>
          <a:p>
            <a:pPr lvl="1"/>
            <a:r>
              <a:rPr lang="es-CO" dirty="0"/>
              <a:t>b. Cuando el pecado nos tienta, lo ultimo en que pensamos es la esclavitud que causa. </a:t>
            </a:r>
          </a:p>
          <a:p>
            <a:pPr marL="457200" lvl="1" indent="0">
              <a:buNone/>
            </a:pPr>
            <a:r>
              <a:rPr lang="es-CO" dirty="0">
                <a:solidFill>
                  <a:srgbClr val="FF0000"/>
                </a:solidFill>
              </a:rPr>
              <a:t>Prov. 3:29-35 </a:t>
            </a:r>
            <a:r>
              <a:rPr lang="es-CO" dirty="0"/>
              <a:t>dice: “</a:t>
            </a:r>
            <a:r>
              <a:rPr lang="es-CO" b="1" dirty="0">
                <a:latin typeface="Agency FB" panose="020B0503020202020204" pitchFamily="34" charset="0"/>
              </a:rPr>
              <a:t>No intentes mal contra tu prójimo, estando él confiado de ti. 30 No pleitees con alguno sin razón, si él no te ha hecho agravio. 31 No envidies al hombre injusto, ni escojas ninguno de sus caminos.</a:t>
            </a:r>
          </a:p>
          <a:p>
            <a:pPr marL="457200" lvl="1" indent="0">
              <a:buNone/>
            </a:pPr>
            <a:r>
              <a:rPr lang="es-CO" b="1" dirty="0">
                <a:latin typeface="Agency FB" panose="020B0503020202020204" pitchFamily="34" charset="0"/>
              </a:rPr>
              <a:t> </a:t>
            </a:r>
          </a:p>
          <a:p>
            <a:pPr marL="457200" lvl="1" indent="0">
              <a:buNone/>
            </a:pPr>
            <a:r>
              <a:rPr lang="es-CO" b="1" dirty="0">
                <a:latin typeface="Agency FB" panose="020B0503020202020204" pitchFamily="34" charset="0"/>
              </a:rPr>
              <a:t>32 Porque el perverso es abominación a Jehová; mas su comunión íntima es con los rectos. 33 La maldición de Jehová [está] en la casa del impío; mas Él bendice el hogar del justo. 34 Ciertamente Él escarnece a los escarnecedores, y a los humildes da gracia. 35 Los sabios heredarán honra; mas los necios llevarán ignominia”.</a:t>
            </a:r>
          </a:p>
          <a:p>
            <a:endParaRPr lang="es-CO" dirty="0"/>
          </a:p>
        </p:txBody>
      </p:sp>
    </p:spTree>
    <p:extLst>
      <p:ext uri="{BB962C8B-B14F-4D97-AF65-F5344CB8AC3E}">
        <p14:creationId xmlns:p14="http://schemas.microsoft.com/office/powerpoint/2010/main" val="28428073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5536" y="332657"/>
            <a:ext cx="5472608" cy="3744416"/>
          </a:xfrm>
          <a:solidFill>
            <a:schemeClr val="accent3">
              <a:lumMod val="20000"/>
              <a:lumOff val="80000"/>
            </a:schemeClr>
          </a:solidFill>
          <a:effectLst>
            <a:glow rad="101600">
              <a:srgbClr val="C00000">
                <a:alpha val="60000"/>
              </a:srgbClr>
            </a:glow>
          </a:effectLst>
        </p:spPr>
        <p:txBody>
          <a:bodyPr>
            <a:normAutofit fontScale="85000" lnSpcReduction="20000"/>
          </a:bodyPr>
          <a:lstStyle/>
          <a:p>
            <a:r>
              <a:rPr lang="es-CO" dirty="0"/>
              <a:t>De la misma manera en que Sansón perdió sus ojos, el pecado muchas veces nos hará perder nuestra vista.</a:t>
            </a:r>
          </a:p>
          <a:p>
            <a:r>
              <a:rPr lang="es-CO" dirty="0"/>
              <a:t>a. Esto sucede cuando escogemos cerrar nuestros ojos para los servicios de la iglesia, pero los podemos abrir muy bien para ver el partido de futbol, o cualquier cosa que nos aleje de Dios.</a:t>
            </a:r>
          </a:p>
        </p:txBody>
      </p:sp>
      <p:pic>
        <p:nvPicPr>
          <p:cNvPr id="4" name="Imagen 3"/>
          <p:cNvPicPr>
            <a:picLocks noChangeAspect="1"/>
          </p:cNvPicPr>
          <p:nvPr/>
        </p:nvPicPr>
        <p:blipFill>
          <a:blip r:embed="rId2"/>
          <a:stretch>
            <a:fillRect/>
          </a:stretch>
        </p:blipFill>
        <p:spPr>
          <a:xfrm>
            <a:off x="5940152" y="290453"/>
            <a:ext cx="3014318" cy="3744416"/>
          </a:xfrm>
          <a:prstGeom prst="rect">
            <a:avLst/>
          </a:prstGeom>
        </p:spPr>
      </p:pic>
      <p:sp>
        <p:nvSpPr>
          <p:cNvPr id="5" name="Rectángulo 4"/>
          <p:cNvSpPr/>
          <p:nvPr/>
        </p:nvSpPr>
        <p:spPr>
          <a:xfrm>
            <a:off x="3203848" y="4797152"/>
            <a:ext cx="5616624" cy="1815882"/>
          </a:xfrm>
          <a:prstGeom prst="rect">
            <a:avLst/>
          </a:prstGeom>
          <a:solidFill>
            <a:schemeClr val="accent3">
              <a:lumMod val="20000"/>
              <a:lumOff val="80000"/>
            </a:schemeClr>
          </a:solidFill>
          <a:effectLst>
            <a:glow rad="101600">
              <a:srgbClr val="C00000">
                <a:alpha val="60000"/>
              </a:srgbClr>
            </a:glow>
          </a:effectLst>
        </p:spPr>
        <p:txBody>
          <a:bodyPr wrap="square">
            <a:spAutoFit/>
          </a:bodyPr>
          <a:lstStyle/>
          <a:p>
            <a:r>
              <a:rPr lang="es-CO" sz="2800" dirty="0"/>
              <a:t>Muchas veces experimentamos con el pecado, por curiosidad, etc. así es el pecado, ciega nuestros corazones. </a:t>
            </a:r>
            <a:r>
              <a:rPr lang="es-CO" sz="2800" dirty="0">
                <a:solidFill>
                  <a:srgbClr val="C00000"/>
                </a:solidFill>
              </a:rPr>
              <a:t>Ver 2 Cor. 4:4</a:t>
            </a:r>
          </a:p>
        </p:txBody>
      </p:sp>
      <p:pic>
        <p:nvPicPr>
          <p:cNvPr id="7" name="Imagen 6"/>
          <p:cNvPicPr>
            <a:picLocks noChangeAspect="1"/>
          </p:cNvPicPr>
          <p:nvPr/>
        </p:nvPicPr>
        <p:blipFill>
          <a:blip r:embed="rId3"/>
          <a:stretch>
            <a:fillRect/>
          </a:stretch>
        </p:blipFill>
        <p:spPr>
          <a:xfrm>
            <a:off x="325444" y="4509120"/>
            <a:ext cx="2662380" cy="2103914"/>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8691784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O" b="1" dirty="0"/>
              <a:t>Muchas veces a la persona se le valora por lo que tiene.</a:t>
            </a:r>
          </a:p>
        </p:txBody>
      </p:sp>
      <p:sp>
        <p:nvSpPr>
          <p:cNvPr id="3" name="Marcador de contenido 2"/>
          <p:cNvSpPr>
            <a:spLocks noGrp="1"/>
          </p:cNvSpPr>
          <p:nvPr>
            <p:ph idx="1"/>
          </p:nvPr>
        </p:nvSpPr>
        <p:spPr>
          <a:xfrm>
            <a:off x="457200" y="5589240"/>
            <a:ext cx="8229600" cy="1080120"/>
          </a:xfrm>
        </p:spPr>
        <p:txBody>
          <a:bodyPr>
            <a:normAutofit/>
          </a:bodyPr>
          <a:lstStyle/>
          <a:p>
            <a:pPr marL="0" indent="0" algn="ctr">
              <a:buNone/>
            </a:pPr>
            <a:r>
              <a:rPr lang="es-CO" sz="2800" b="1" dirty="0"/>
              <a:t>Se nos olvida que lo terrenal es pasajero: “Pero el que haca la voluntad de Dios, permanece para siempre”</a:t>
            </a:r>
          </a:p>
        </p:txBody>
      </p:sp>
      <p:pic>
        <p:nvPicPr>
          <p:cNvPr id="4" name="Imagen 3"/>
          <p:cNvPicPr>
            <a:picLocks noChangeAspect="1"/>
          </p:cNvPicPr>
          <p:nvPr/>
        </p:nvPicPr>
        <p:blipFill>
          <a:blip r:embed="rId2"/>
          <a:stretch>
            <a:fillRect/>
          </a:stretch>
        </p:blipFill>
        <p:spPr>
          <a:xfrm>
            <a:off x="457201" y="1556792"/>
            <a:ext cx="4330824" cy="3672408"/>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5004048" y="1556792"/>
            <a:ext cx="3682752" cy="3672408"/>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6765628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p:spPr>
        <p:txBody>
          <a:bodyPr>
            <a:normAutofit/>
          </a:bodyPr>
          <a:lstStyle/>
          <a:p>
            <a:r>
              <a:rPr lang="es-CO" dirty="0"/>
              <a:t>Esto es lo que le paso a Simón el mago en </a:t>
            </a:r>
            <a:r>
              <a:rPr lang="es-CO" dirty="0">
                <a:solidFill>
                  <a:srgbClr val="C00000"/>
                </a:solidFill>
              </a:rPr>
              <a:t>Hechos 8:18. </a:t>
            </a:r>
          </a:p>
          <a:p>
            <a:pPr lvl="1"/>
            <a:r>
              <a:rPr lang="es-CO" dirty="0"/>
              <a:t>“</a:t>
            </a:r>
            <a:r>
              <a:rPr lang="es-CO" dirty="0">
                <a:latin typeface="Agency FB" panose="020B0503020202020204" pitchFamily="34" charset="0"/>
              </a:rPr>
              <a:t>Y cuando vio Simón que por la imposición de las manos de los apóstoles se daba el Espíritu Santo, les ofreció dinero, 19 diciendo: Dadme también a mí este poder, para que cualquiera a quien yo impusiere las manos, reciba el Espíritu Santo.</a:t>
            </a:r>
          </a:p>
          <a:p>
            <a:pPr lvl="1"/>
            <a:r>
              <a:rPr lang="es-CO" dirty="0">
                <a:latin typeface="Agency FB" panose="020B0503020202020204" pitchFamily="34" charset="0"/>
              </a:rPr>
              <a:t> 20 Entonces Pedro le dijo: Tu dinero perezca contigo, porque has pensado que el don de Dios se adquiere con dinero. 21 No tienes tú ni parte ni suerte en este asunto; porque tu corazón no es recto delante de Dios. 22 Arrepiéntete, pues, de esta tu maldad, y ruega a Dios, si quizás te sea perdonado el pensamiento de tu corazón. 23 Porque en hiel de amargura y en prisión de maldad veo que estás</a:t>
            </a:r>
            <a:r>
              <a:rPr lang="es-CO" dirty="0"/>
              <a:t>”. </a:t>
            </a:r>
          </a:p>
          <a:p>
            <a:endParaRPr lang="es-CO" dirty="0"/>
          </a:p>
        </p:txBody>
      </p:sp>
    </p:spTree>
    <p:extLst>
      <p:ext uri="{BB962C8B-B14F-4D97-AF65-F5344CB8AC3E}">
        <p14:creationId xmlns:p14="http://schemas.microsoft.com/office/powerpoint/2010/main" val="23181265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txBody>
          <a:bodyPr>
            <a:normAutofit fontScale="85000" lnSpcReduction="20000"/>
          </a:bodyPr>
          <a:lstStyle/>
          <a:p>
            <a:r>
              <a:rPr lang="es-CO" dirty="0"/>
              <a:t>En </a:t>
            </a:r>
            <a:r>
              <a:rPr lang="es-CO" dirty="0">
                <a:solidFill>
                  <a:srgbClr val="C00000"/>
                </a:solidFill>
              </a:rPr>
              <a:t>2 Ped. 2:19</a:t>
            </a:r>
            <a:r>
              <a:rPr lang="es-CO" dirty="0"/>
              <a:t>, Pedro nos advierte del gran poder de esclavitud que tiene el pecado”. “</a:t>
            </a:r>
            <a:r>
              <a:rPr lang="es-CO" b="1" dirty="0">
                <a:latin typeface="Agency FB" panose="020B0503020202020204" pitchFamily="34" charset="0"/>
              </a:rPr>
              <a:t>prometiéndoles libertad, siendo ellos mismos esclavos de corrupción. Porque el que es vencido de alguno, es hecho esclavo de aquel que lo venció</a:t>
            </a:r>
            <a:r>
              <a:rPr lang="es-CO" dirty="0"/>
              <a:t>”.</a:t>
            </a:r>
          </a:p>
          <a:p>
            <a:endParaRPr lang="es-CO" dirty="0"/>
          </a:p>
          <a:p>
            <a:r>
              <a:rPr lang="es-CO" dirty="0"/>
              <a:t>Notemos también el ejemplo del hijo prodigo. </a:t>
            </a:r>
            <a:r>
              <a:rPr lang="es-CO" dirty="0">
                <a:solidFill>
                  <a:srgbClr val="C00000"/>
                </a:solidFill>
              </a:rPr>
              <a:t>Lucas 15:11-17: 11  </a:t>
            </a:r>
            <a:r>
              <a:rPr lang="es-CO" dirty="0">
                <a:latin typeface="Agency FB" panose="020B0503020202020204" pitchFamily="34" charset="0"/>
              </a:rPr>
              <a:t>Y dijo: Un hombre tenía dos hijos;  12 y el menor de ellos dijo a [su] padre: Padre, dame la parte de los bienes que [me] pertenece. Y [él] les repartió [sus] bienes. 13  Y no muchos días después, juntándolo todo el hijo menor, partió lejos a una provincia apartada; y allí desperdició sus bienes viviendo perdidamente. 14  Y cuando todo lo hubo malgastado, vino una gran hambre en aquella provincia, y comenzó a faltarle. 15  Y fue y se arrimó a uno de los ciudadanos de aquella tierra, el cual le envió a su hacienda para que apacentase puercos. 16  Y deseaba llenar su vientre de las algarrobas que comían los puercos; mas nadie le daba.</a:t>
            </a:r>
          </a:p>
          <a:p>
            <a:r>
              <a:rPr lang="es-CO" dirty="0">
                <a:latin typeface="Agency FB" panose="020B0503020202020204" pitchFamily="34" charset="0"/>
              </a:rPr>
              <a:t> 17  Y volviendo en sí, dijo: ¡Cuántos jornaleros en casa de mi padre tienen abundancia de pan, y yo aquí perezco de hambre!</a:t>
            </a:r>
          </a:p>
        </p:txBody>
      </p:sp>
    </p:spTree>
    <p:extLst>
      <p:ext uri="{BB962C8B-B14F-4D97-AF65-F5344CB8AC3E}">
        <p14:creationId xmlns:p14="http://schemas.microsoft.com/office/powerpoint/2010/main" val="2272711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a:solidFill>
            <a:schemeClr val="accent2">
              <a:lumMod val="20000"/>
              <a:lumOff val="80000"/>
            </a:schemeClr>
          </a:solidFill>
          <a:effectLst>
            <a:glow rad="101600">
              <a:schemeClr val="tx1">
                <a:alpha val="60000"/>
              </a:schemeClr>
            </a:glow>
          </a:effectLst>
        </p:spPr>
        <p:txBody>
          <a:bodyPr>
            <a:normAutofit/>
          </a:bodyPr>
          <a:lstStyle/>
          <a:p>
            <a:endParaRPr lang="es-CO" dirty="0"/>
          </a:p>
          <a:p>
            <a:r>
              <a:rPr lang="es-CO" dirty="0"/>
              <a:t>Una vida desenfrenada siempre terminara en desesperación. Necesitamos tener mucho cuidado con el poder controlador del pecado. </a:t>
            </a:r>
            <a:r>
              <a:rPr lang="es-CO" dirty="0">
                <a:solidFill>
                  <a:srgbClr val="C00000"/>
                </a:solidFill>
              </a:rPr>
              <a:t>(Ver Juan 8:34, Rom. 7:22-23, Rom. 6:11-14)</a:t>
            </a:r>
          </a:p>
          <a:p>
            <a:pPr lvl="1"/>
            <a:endParaRPr lang="es-CO" dirty="0"/>
          </a:p>
          <a:p>
            <a:pPr lvl="1"/>
            <a:r>
              <a:rPr lang="es-CO" dirty="0"/>
              <a:t>Solo podemos escapar de su control por medio del Espíritu Santo, la obediencia al evangelio, y servir a la justicia. </a:t>
            </a:r>
            <a:r>
              <a:rPr lang="es-CO" dirty="0">
                <a:solidFill>
                  <a:srgbClr val="C00000"/>
                </a:solidFill>
              </a:rPr>
              <a:t>Ver Rom. 6:16-18</a:t>
            </a:r>
          </a:p>
          <a:p>
            <a:pPr lvl="1"/>
            <a:endParaRPr lang="es-CO" dirty="0"/>
          </a:p>
          <a:p>
            <a:pPr lvl="1"/>
            <a:r>
              <a:rPr lang="es-CO" dirty="0"/>
              <a:t>Debemos mantenernos siempre en las palabras de Cristo. </a:t>
            </a:r>
            <a:r>
              <a:rPr lang="es-CO" dirty="0">
                <a:solidFill>
                  <a:srgbClr val="C00000"/>
                </a:solidFill>
              </a:rPr>
              <a:t>Juan 8:31-32</a:t>
            </a:r>
          </a:p>
          <a:p>
            <a:endParaRPr lang="es-CO" dirty="0"/>
          </a:p>
        </p:txBody>
      </p:sp>
    </p:spTree>
    <p:extLst>
      <p:ext uri="{BB962C8B-B14F-4D97-AF65-F5344CB8AC3E}">
        <p14:creationId xmlns:p14="http://schemas.microsoft.com/office/powerpoint/2010/main" val="27878135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circle(in)">
                                      <p:cBhvr>
                                        <p:cTn id="10"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Autofit/>
          </a:bodyPr>
          <a:lstStyle/>
          <a:p>
            <a:r>
              <a:rPr lang="es-CO" sz="3600" b="1" dirty="0"/>
              <a:t>La presencia permanente del Espíritu Santo es una protección contra el pecado</a:t>
            </a:r>
          </a:p>
        </p:txBody>
      </p:sp>
      <p:sp>
        <p:nvSpPr>
          <p:cNvPr id="3" name="Marcador de contenido 2"/>
          <p:cNvSpPr>
            <a:spLocks noGrp="1"/>
          </p:cNvSpPr>
          <p:nvPr>
            <p:ph idx="1"/>
          </p:nvPr>
        </p:nvSpPr>
        <p:spPr>
          <a:xfrm>
            <a:off x="457200" y="5301208"/>
            <a:ext cx="8229600" cy="1296144"/>
          </a:xfrm>
          <a:solidFill>
            <a:schemeClr val="accent4">
              <a:lumMod val="20000"/>
              <a:lumOff val="80000"/>
            </a:schemeClr>
          </a:solidFill>
          <a:scene3d>
            <a:camera prst="orthographicFront"/>
            <a:lightRig rig="threePt" dir="t"/>
          </a:scene3d>
          <a:sp3d>
            <a:bevelT w="165100" prst="coolSlant"/>
          </a:sp3d>
        </p:spPr>
        <p:txBody>
          <a:bodyPr>
            <a:noAutofit/>
          </a:bodyPr>
          <a:lstStyle/>
          <a:p>
            <a:pPr marL="0" indent="0" algn="ctr">
              <a:buNone/>
            </a:pPr>
            <a:r>
              <a:rPr lang="es-CO" b="1" dirty="0"/>
              <a:t>“Instruye al niño en su camino, y aún cuando fuere viejo no se apartará de el”  (Prov.22:6).</a:t>
            </a:r>
          </a:p>
        </p:txBody>
      </p:sp>
      <p:pic>
        <p:nvPicPr>
          <p:cNvPr id="4" name="Imagen 3"/>
          <p:cNvPicPr>
            <a:picLocks noChangeAspect="1"/>
          </p:cNvPicPr>
          <p:nvPr/>
        </p:nvPicPr>
        <p:blipFill>
          <a:blip r:embed="rId2"/>
          <a:stretch>
            <a:fillRect/>
          </a:stretch>
        </p:blipFill>
        <p:spPr>
          <a:xfrm>
            <a:off x="4139952" y="1674837"/>
            <a:ext cx="4545425" cy="3369171"/>
          </a:xfrm>
          <a:prstGeom prst="rect">
            <a:avLst/>
          </a:prstGeom>
          <a:scene3d>
            <a:camera prst="orthographicFront"/>
            <a:lightRig rig="threePt" dir="t"/>
          </a:scene3d>
          <a:sp3d>
            <a:bevelT w="139700" prst="cross"/>
          </a:sp3d>
        </p:spPr>
      </p:pic>
      <p:pic>
        <p:nvPicPr>
          <p:cNvPr id="5" name="Imagen 4"/>
          <p:cNvPicPr>
            <a:picLocks noChangeAspect="1"/>
          </p:cNvPicPr>
          <p:nvPr/>
        </p:nvPicPr>
        <p:blipFill>
          <a:blip r:embed="rId3"/>
          <a:stretch>
            <a:fillRect/>
          </a:stretch>
        </p:blipFill>
        <p:spPr>
          <a:xfrm>
            <a:off x="457200" y="1674837"/>
            <a:ext cx="3466728" cy="3348247"/>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6336101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600200"/>
            <a:ext cx="8229600" cy="5069160"/>
          </a:xfrm>
          <a:solidFill>
            <a:schemeClr val="accent4">
              <a:lumMod val="20000"/>
              <a:lumOff val="80000"/>
            </a:schemeClr>
          </a:solidFill>
          <a:scene3d>
            <a:camera prst="orthographicFront"/>
            <a:lightRig rig="threePt" dir="t"/>
          </a:scene3d>
          <a:sp3d>
            <a:bevelT w="139700" prst="cross"/>
          </a:sp3d>
        </p:spPr>
        <p:txBody>
          <a:bodyPr>
            <a:normAutofit fontScale="85000" lnSpcReduction="20000"/>
          </a:bodyPr>
          <a:lstStyle/>
          <a:p>
            <a:pPr marL="0" indent="0" algn="ctr">
              <a:buNone/>
            </a:pPr>
            <a:r>
              <a:rPr lang="es-CO" dirty="0"/>
              <a:t>La imprudencia de Sansón con la bendición de Dios le costo sus ojos, su dignidad, su fuerza, su libertad, y finalmente, su vida.</a:t>
            </a:r>
          </a:p>
          <a:p>
            <a:pPr marL="0" indent="0" algn="ctr">
              <a:buNone/>
            </a:pPr>
            <a:endParaRPr lang="es-CO" dirty="0"/>
          </a:p>
          <a:p>
            <a:pPr marL="0" indent="0" algn="ctr">
              <a:buNone/>
            </a:pPr>
            <a:r>
              <a:rPr lang="es-CO" b="1" dirty="0">
                <a:solidFill>
                  <a:srgbClr val="FF0000"/>
                </a:solidFill>
              </a:rPr>
              <a:t>Jueces 16:21-30</a:t>
            </a:r>
          </a:p>
          <a:p>
            <a:pPr marL="0" indent="0" algn="ctr">
              <a:buNone/>
            </a:pPr>
            <a:r>
              <a:rPr lang="es-CO" b="1" dirty="0">
                <a:solidFill>
                  <a:srgbClr val="FF0000"/>
                </a:solidFill>
              </a:rPr>
              <a:t> </a:t>
            </a:r>
            <a:r>
              <a:rPr lang="es-CO" b="1" dirty="0"/>
              <a:t>Mas los filisteos echaron mano de él, y le sacaron los ojos, y le llevaron a Gaza; y le ataron con cadenas de bronce, para que moliese en la cárcel.</a:t>
            </a:r>
          </a:p>
          <a:p>
            <a:pPr marL="0" indent="0" algn="ctr">
              <a:buNone/>
            </a:pPr>
            <a:r>
              <a:rPr lang="es-CO" b="1" dirty="0"/>
              <a:t> 22 Y el cabello de su cabeza comenzó a crecer, después que fue rapado. 23 Entonces los príncipes de los filisteos se juntaron para ofrecer sacrificio a Dagón su dios, y para alegrarse; y dijeron: Nuestro dios entregó en nuestras manos a Sansón nuestro enemigo. </a:t>
            </a:r>
            <a:endParaRPr lang="es-CO" dirty="0"/>
          </a:p>
        </p:txBody>
      </p:sp>
      <p:sp>
        <p:nvSpPr>
          <p:cNvPr id="4" name="Diagrama de flujo: terminador 3"/>
          <p:cNvSpPr/>
          <p:nvPr/>
        </p:nvSpPr>
        <p:spPr>
          <a:xfrm>
            <a:off x="611560" y="332656"/>
            <a:ext cx="8075240" cy="93610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b="1" dirty="0"/>
              <a:t>     El pecado siempre te costara mas de lo que tu pensabas pagar.</a:t>
            </a:r>
          </a:p>
        </p:txBody>
      </p:sp>
      <p:sp>
        <p:nvSpPr>
          <p:cNvPr id="5" name="Diagrama de flujo: conector 4"/>
          <p:cNvSpPr/>
          <p:nvPr/>
        </p:nvSpPr>
        <p:spPr>
          <a:xfrm>
            <a:off x="611560" y="404664"/>
            <a:ext cx="864096" cy="864096"/>
          </a:xfrm>
          <a:prstGeom prst="flowChartConnec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a:solidFill>
                  <a:schemeClr val="tx1"/>
                </a:solidFill>
              </a:rPr>
              <a:t>III</a:t>
            </a:r>
          </a:p>
        </p:txBody>
      </p:sp>
    </p:spTree>
    <p:extLst>
      <p:ext uri="{BB962C8B-B14F-4D97-AF65-F5344CB8AC3E}">
        <p14:creationId xmlns:p14="http://schemas.microsoft.com/office/powerpoint/2010/main" val="29532435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8229600" cy="6480720"/>
          </a:xfrm>
          <a:solidFill>
            <a:schemeClr val="accent4">
              <a:lumMod val="20000"/>
              <a:lumOff val="80000"/>
            </a:schemeClr>
          </a:solidFill>
          <a:effectLst>
            <a:glow rad="101600">
              <a:srgbClr val="C00000">
                <a:alpha val="60000"/>
              </a:srgbClr>
            </a:glow>
          </a:effectLst>
        </p:spPr>
        <p:txBody>
          <a:bodyPr>
            <a:normAutofit fontScale="70000" lnSpcReduction="20000"/>
          </a:bodyPr>
          <a:lstStyle/>
          <a:p>
            <a:pPr marL="0" indent="0" algn="ctr">
              <a:buNone/>
            </a:pPr>
            <a:r>
              <a:rPr lang="es-CO" dirty="0"/>
              <a:t> 24 Y viéndolo el pueblo, loaron a su dios, diciendo: Nuestro dios entregó en nuestras manos a nuestro enemigo, y al destruidor de nuestra tierra, el cual había dado muerte a muchos de nosotros. 25 Y aconteció que, alegrándose el corazón de ellos, dijeron: Llamad a Sansón, para que divierta delante de nosotros. Y llamaron a Sansón de la cárcel, y servía de juguete delante de ellos; y lo pusieron entre las columnas.</a:t>
            </a:r>
          </a:p>
          <a:p>
            <a:pPr marL="0" indent="0" algn="ctr">
              <a:buNone/>
            </a:pPr>
            <a:r>
              <a:rPr lang="es-CO" dirty="0">
                <a:solidFill>
                  <a:srgbClr val="FF0000"/>
                </a:solidFill>
              </a:rPr>
              <a:t>26 Y Sansón dijo al joven que le guiaba de la mano: Acércame, y hazme palpar las columnas sobre las que descansa la casa, para que me apoye sobre ellas. 27 Y la casa estaba llena de hombres y mujeres, y todos los príncipes de los filisteos [estaban] allí; y en el techo [había] como tres mil hombres y mujeres, que estaban mirando el escarnio de Sansón.28 Entonces Sansón clamó a Jehová, y dijo: Señor Jehová, acuérdate ahora de mí, y fortaléceme, te ruego, solamente esta vez, oh Dios, para que de una vez tome venganza de los filisteos, por mis dos ojos.</a:t>
            </a:r>
          </a:p>
          <a:p>
            <a:pPr marL="0" indent="0" algn="ctr">
              <a:buNone/>
            </a:pPr>
            <a:endParaRPr lang="es-CO" dirty="0"/>
          </a:p>
          <a:p>
            <a:pPr marL="0" indent="0" algn="ctr">
              <a:buNone/>
            </a:pPr>
            <a:r>
              <a:rPr lang="es-CO" dirty="0"/>
              <a:t>29 Asió luego Sansón las dos columnas del medio sobre las cuales descansaba la casa, y estribó en ellas, la una con la mano derecha, y la otra con la izquierda; 30 Y dijo Sansón: Muera yo con los filisteos. Y estribando con [toda su] fuerza, cayó la casa sobre los príncipes, y sobre todo el pueblo que [estaba] en ella. Y fueron muchos más los que de ellos mató al morir, que los que había matado en su vida.</a:t>
            </a:r>
          </a:p>
          <a:p>
            <a:endParaRPr lang="es-CO" dirty="0"/>
          </a:p>
        </p:txBody>
      </p:sp>
    </p:spTree>
    <p:extLst>
      <p:ext uri="{BB962C8B-B14F-4D97-AF65-F5344CB8AC3E}">
        <p14:creationId xmlns:p14="http://schemas.microsoft.com/office/powerpoint/2010/main" val="19221728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786210"/>
          </a:xfrm>
        </p:spPr>
        <p:txBody>
          <a:bodyPr>
            <a:normAutofit fontScale="90000"/>
          </a:bodyPr>
          <a:lstStyle/>
          <a:p>
            <a:r>
              <a:rPr lang="es-CO" b="1" dirty="0"/>
              <a:t>Al final se mostró el poder y la  misericordia de Dios por medio de la fe y la oración</a:t>
            </a:r>
          </a:p>
        </p:txBody>
      </p:sp>
      <p:sp>
        <p:nvSpPr>
          <p:cNvPr id="3" name="Marcador de contenido 2"/>
          <p:cNvSpPr>
            <a:spLocks noGrp="1"/>
          </p:cNvSpPr>
          <p:nvPr>
            <p:ph idx="1"/>
          </p:nvPr>
        </p:nvSpPr>
        <p:spPr>
          <a:xfrm>
            <a:off x="457200" y="4869160"/>
            <a:ext cx="8229600" cy="1872208"/>
          </a:xfrm>
        </p:spPr>
        <p:txBody>
          <a:bodyPr>
            <a:noAutofit/>
          </a:bodyPr>
          <a:lstStyle/>
          <a:p>
            <a:pPr marL="0" indent="0" algn="ctr">
              <a:buNone/>
            </a:pPr>
            <a:r>
              <a:rPr lang="es-CO" sz="2400" b="1" dirty="0"/>
              <a:t>Deje el impío su camino, y el hombre inicuo sus pensamientos; y vuélvase a Jehová, el cual tendrá de él misericordia, y al Dios nuestro, el cual será amplio en perdonar.  </a:t>
            </a:r>
            <a:r>
              <a:rPr lang="es-CO" sz="2400" b="1" dirty="0">
                <a:solidFill>
                  <a:srgbClr val="FF0000"/>
                </a:solidFill>
              </a:rPr>
              <a:t>(Isaías 55:7).</a:t>
            </a:r>
          </a:p>
          <a:p>
            <a:pPr marL="0" indent="0" algn="ctr">
              <a:buNone/>
            </a:pPr>
            <a:r>
              <a:rPr lang="es-CO" sz="2400" b="1" dirty="0">
                <a:solidFill>
                  <a:srgbClr val="FF0000"/>
                </a:solidFill>
              </a:rPr>
              <a:t> Sansón deshonro a Dios con su comportamiento. Pero finalmente Dios hizo justicia.</a:t>
            </a:r>
          </a:p>
        </p:txBody>
      </p:sp>
      <p:pic>
        <p:nvPicPr>
          <p:cNvPr id="4" name="Imagen 3"/>
          <p:cNvPicPr>
            <a:picLocks noChangeAspect="1"/>
          </p:cNvPicPr>
          <p:nvPr/>
        </p:nvPicPr>
        <p:blipFill>
          <a:blip r:embed="rId2"/>
          <a:stretch>
            <a:fillRect/>
          </a:stretch>
        </p:blipFill>
        <p:spPr>
          <a:xfrm>
            <a:off x="457200" y="2132856"/>
            <a:ext cx="3826768" cy="2520280"/>
          </a:xfrm>
          <a:prstGeom prst="rect">
            <a:avLst/>
          </a:prstGeom>
        </p:spPr>
      </p:pic>
      <p:pic>
        <p:nvPicPr>
          <p:cNvPr id="5" name="Imagen 4"/>
          <p:cNvPicPr>
            <a:picLocks noChangeAspect="1"/>
          </p:cNvPicPr>
          <p:nvPr/>
        </p:nvPicPr>
        <p:blipFill>
          <a:blip r:embed="rId3"/>
          <a:stretch>
            <a:fillRect/>
          </a:stretch>
        </p:blipFill>
        <p:spPr>
          <a:xfrm>
            <a:off x="4572000" y="2132856"/>
            <a:ext cx="4114800" cy="2520280"/>
          </a:xfrm>
          <a:prstGeom prst="rect">
            <a:avLst/>
          </a:prstGeom>
        </p:spPr>
      </p:pic>
    </p:spTree>
    <p:extLst>
      <p:ext uri="{BB962C8B-B14F-4D97-AF65-F5344CB8AC3E}">
        <p14:creationId xmlns:p14="http://schemas.microsoft.com/office/powerpoint/2010/main" val="29778486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50485"/>
          </a:xfrm>
          <a:solidFill>
            <a:schemeClr val="accent4">
              <a:lumMod val="20000"/>
              <a:lumOff val="80000"/>
            </a:schemeClr>
          </a:solidFill>
          <a:effectLst>
            <a:glow rad="101600">
              <a:srgbClr val="C00000">
                <a:alpha val="60000"/>
              </a:srgbClr>
            </a:glow>
          </a:effectLst>
        </p:spPr>
        <p:txBody>
          <a:bodyPr>
            <a:normAutofit fontScale="85000" lnSpcReduction="10000"/>
          </a:bodyPr>
          <a:lstStyle/>
          <a:p>
            <a:pPr marL="0" indent="0" algn="ctr">
              <a:buNone/>
            </a:pPr>
            <a:r>
              <a:rPr lang="es-CO" dirty="0"/>
              <a:t>Vemos que finalmente Sansón reconoció a Dios como la fuente de toda su fuerza, y Dios lo bendijo una vez más.</a:t>
            </a:r>
          </a:p>
          <a:p>
            <a:pPr marL="0" indent="0">
              <a:buNone/>
            </a:pPr>
            <a:endParaRPr lang="es-CO" dirty="0"/>
          </a:p>
          <a:p>
            <a:pPr marL="0" indent="0" algn="ctr">
              <a:buNone/>
            </a:pPr>
            <a:r>
              <a:rPr lang="es-CO" b="1" dirty="0"/>
              <a:t>El escoger al pecado le puede a usted costar dos cosas:</a:t>
            </a:r>
          </a:p>
          <a:p>
            <a:pPr marL="514350" indent="-514350" algn="ctr">
              <a:buAutoNum type="arabicPeriod"/>
            </a:pPr>
            <a:endParaRPr lang="es-CO" u="sng" dirty="0"/>
          </a:p>
          <a:p>
            <a:pPr marL="514350" indent="-514350" algn="ctr">
              <a:buAutoNum type="arabicPeriod"/>
            </a:pPr>
            <a:r>
              <a:rPr lang="es-CO" u="sng" dirty="0"/>
              <a:t>Su alma</a:t>
            </a:r>
            <a:r>
              <a:rPr lang="es-CO" dirty="0"/>
              <a:t>. </a:t>
            </a:r>
            <a:r>
              <a:rPr lang="es-CO" dirty="0">
                <a:solidFill>
                  <a:srgbClr val="FF0000"/>
                </a:solidFill>
              </a:rPr>
              <a:t>Ron. 6:23</a:t>
            </a:r>
          </a:p>
          <a:p>
            <a:pPr marL="0" indent="0" algn="ctr">
              <a:buNone/>
            </a:pPr>
            <a:r>
              <a:rPr lang="es-CO" dirty="0"/>
              <a:t>“Porque la paga del pecado [es] muerte; mas el don de Dios [es] vida eterna en Cristo Jesús Señor nuestro”.  </a:t>
            </a:r>
          </a:p>
          <a:p>
            <a:pPr marL="0" indent="0" algn="ctr">
              <a:buNone/>
            </a:pPr>
            <a:endParaRPr lang="es-CO" dirty="0"/>
          </a:p>
          <a:p>
            <a:pPr marL="0" indent="0" algn="ctr">
              <a:buNone/>
            </a:pPr>
            <a:r>
              <a:rPr lang="es-CO" dirty="0"/>
              <a:t>2. </a:t>
            </a:r>
            <a:r>
              <a:rPr lang="es-CO" u="sng" dirty="0"/>
              <a:t>Su comunión con Dios</a:t>
            </a:r>
            <a:r>
              <a:rPr lang="es-CO" dirty="0"/>
              <a:t>. </a:t>
            </a:r>
            <a:r>
              <a:rPr lang="es-CO" dirty="0">
                <a:solidFill>
                  <a:srgbClr val="FF0000"/>
                </a:solidFill>
              </a:rPr>
              <a:t>2 Juan 1:9</a:t>
            </a:r>
          </a:p>
          <a:p>
            <a:pPr marL="0" indent="0" algn="ctr">
              <a:buNone/>
            </a:pPr>
            <a:r>
              <a:rPr lang="es-CO" dirty="0"/>
              <a:t>Cualquiera que se rebela, y no persevera en la doctrina de Cristo, no tiene a Dios; el que persevera en la doctrina de Cristo, el tal tiene al Padre y al Hijo.</a:t>
            </a:r>
          </a:p>
          <a:p>
            <a:endParaRPr lang="es-CO" dirty="0"/>
          </a:p>
        </p:txBody>
      </p:sp>
    </p:spTree>
    <p:extLst>
      <p:ext uri="{BB962C8B-B14F-4D97-AF65-F5344CB8AC3E}">
        <p14:creationId xmlns:p14="http://schemas.microsoft.com/office/powerpoint/2010/main" val="17436259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a:solidFill>
            <a:schemeClr val="accent4">
              <a:lumMod val="20000"/>
              <a:lumOff val="80000"/>
            </a:schemeClr>
          </a:solidFill>
          <a:scene3d>
            <a:camera prst="orthographicFront"/>
            <a:lightRig rig="threePt" dir="t"/>
          </a:scene3d>
          <a:sp3d>
            <a:bevelT w="139700" prst="cross"/>
          </a:sp3d>
        </p:spPr>
        <p:txBody>
          <a:bodyPr>
            <a:normAutofit fontScale="77500" lnSpcReduction="20000"/>
          </a:bodyPr>
          <a:lstStyle/>
          <a:p>
            <a:pPr marL="0" indent="0" algn="ctr">
              <a:buNone/>
            </a:pPr>
            <a:r>
              <a:rPr lang="es-CO" dirty="0"/>
              <a:t>Piense por un minuto que usted escogió un partido de futbol en lugar de los servicios de adoración o estudio de la Palabra, y ese es el día en que el Señor regrese, ¿que es lo que usted haría? </a:t>
            </a:r>
          </a:p>
          <a:p>
            <a:endParaRPr lang="es-CO" dirty="0"/>
          </a:p>
          <a:p>
            <a:pPr marL="0" indent="0" algn="ctr">
              <a:buNone/>
            </a:pPr>
            <a:r>
              <a:rPr lang="es-CO" dirty="0"/>
              <a:t>El escoger el pecado puede costarle su dignidad y su honor. </a:t>
            </a:r>
          </a:p>
          <a:p>
            <a:pPr marL="0" indent="0" algn="ctr">
              <a:buNone/>
            </a:pPr>
            <a:endParaRPr lang="es-CO" dirty="0">
              <a:solidFill>
                <a:srgbClr val="C00000"/>
              </a:solidFill>
            </a:endParaRPr>
          </a:p>
          <a:p>
            <a:pPr marL="0" indent="0" algn="ctr">
              <a:buNone/>
            </a:pPr>
            <a:r>
              <a:rPr lang="es-CO" dirty="0">
                <a:solidFill>
                  <a:srgbClr val="C00000"/>
                </a:solidFill>
              </a:rPr>
              <a:t>Apo. 21:7-8, 27.</a:t>
            </a:r>
          </a:p>
          <a:p>
            <a:pPr marL="0" indent="0" algn="ctr">
              <a:buNone/>
            </a:pPr>
            <a:r>
              <a:rPr lang="es-CO" b="1" dirty="0">
                <a:latin typeface="Agency FB" panose="020B0503020202020204" pitchFamily="34" charset="0"/>
              </a:rPr>
              <a:t>El que venciere, heredará todas las cosas; y yo seré su Dios, y él será mi hijo. 8 Mas los temerosos e incrédulos, los abominables y homicidas, los fornicarios y hechiceros, los idólatras, y todos los mentirosos, tendrán su parte en el lago que arde con fuego y azufre, que es la muerte segunda. Y no entrará en ella ninguna cosa inmunda, o que hace abominación o mentira; sino sólo aquellos que están escritos en el libro de la vida del Cordero.</a:t>
            </a:r>
          </a:p>
          <a:p>
            <a:pPr marL="0" indent="0" algn="ctr">
              <a:buNone/>
            </a:pPr>
            <a:endParaRPr lang="es-CO" dirty="0"/>
          </a:p>
          <a:p>
            <a:pPr marL="0" indent="0" algn="ctr">
              <a:buNone/>
            </a:pPr>
            <a:r>
              <a:rPr lang="es-CO" b="1" dirty="0"/>
              <a:t>¿En lugar de pagar el alto precio del pecado, porque no pagar el precio del discipulado?</a:t>
            </a:r>
          </a:p>
          <a:p>
            <a:endParaRPr lang="es-CO" dirty="0"/>
          </a:p>
        </p:txBody>
      </p:sp>
    </p:spTree>
    <p:extLst>
      <p:ext uri="{BB962C8B-B14F-4D97-AF65-F5344CB8AC3E}">
        <p14:creationId xmlns:p14="http://schemas.microsoft.com/office/powerpoint/2010/main" val="5410825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wipe(down)">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714202"/>
          </a:xfrm>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dirty="0"/>
              <a:t>Lo que hace el pecado es destruirte, y finalmente te dará como recompensa la muerte eterna</a:t>
            </a:r>
          </a:p>
        </p:txBody>
      </p:sp>
      <p:sp>
        <p:nvSpPr>
          <p:cNvPr id="3" name="Marcador de contenido 2"/>
          <p:cNvSpPr>
            <a:spLocks noGrp="1"/>
          </p:cNvSpPr>
          <p:nvPr>
            <p:ph idx="1"/>
          </p:nvPr>
        </p:nvSpPr>
        <p:spPr>
          <a:xfrm>
            <a:off x="457200" y="4730003"/>
            <a:ext cx="8229600" cy="1867349"/>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lgn="ctr">
              <a:buNone/>
            </a:pPr>
            <a:r>
              <a:rPr lang="es-CO" sz="3600" dirty="0"/>
              <a:t>Pero si aceptas a Cristo como tu Salvador, serás feliz aquí en la tierra, y al final tendrás la vida eterna.</a:t>
            </a:r>
          </a:p>
        </p:txBody>
      </p:sp>
      <p:pic>
        <p:nvPicPr>
          <p:cNvPr id="4" name="Imagen 3"/>
          <p:cNvPicPr>
            <a:picLocks noChangeAspect="1"/>
          </p:cNvPicPr>
          <p:nvPr/>
        </p:nvPicPr>
        <p:blipFill>
          <a:blip r:embed="rId2"/>
          <a:stretch>
            <a:fillRect/>
          </a:stretch>
        </p:blipFill>
        <p:spPr>
          <a:xfrm>
            <a:off x="457200" y="2135286"/>
            <a:ext cx="2837732" cy="2448272"/>
          </a:xfrm>
          <a:prstGeom prst="rect">
            <a:avLst/>
          </a:prstGeom>
        </p:spPr>
      </p:pic>
      <p:pic>
        <p:nvPicPr>
          <p:cNvPr id="5" name="Imagen 4"/>
          <p:cNvPicPr>
            <a:picLocks noChangeAspect="1"/>
          </p:cNvPicPr>
          <p:nvPr/>
        </p:nvPicPr>
        <p:blipFill>
          <a:blip r:embed="rId3"/>
          <a:stretch>
            <a:fillRect/>
          </a:stretch>
        </p:blipFill>
        <p:spPr>
          <a:xfrm>
            <a:off x="6172200" y="2135285"/>
            <a:ext cx="2514600" cy="2448273"/>
          </a:xfrm>
          <a:prstGeom prst="rect">
            <a:avLst/>
          </a:prstGeom>
        </p:spPr>
      </p:pic>
      <p:pic>
        <p:nvPicPr>
          <p:cNvPr id="6" name="Imagen 5"/>
          <p:cNvPicPr>
            <a:picLocks noChangeAspect="1"/>
          </p:cNvPicPr>
          <p:nvPr/>
        </p:nvPicPr>
        <p:blipFill>
          <a:blip r:embed="rId4"/>
          <a:stretch>
            <a:fillRect/>
          </a:stretch>
        </p:blipFill>
        <p:spPr>
          <a:xfrm>
            <a:off x="3466728" y="2135286"/>
            <a:ext cx="2514600" cy="2448273"/>
          </a:xfrm>
          <a:prstGeom prst="rect">
            <a:avLst/>
          </a:prstGeom>
        </p:spPr>
      </p:pic>
    </p:spTree>
    <p:extLst>
      <p:ext uri="{BB962C8B-B14F-4D97-AF65-F5344CB8AC3E}">
        <p14:creationId xmlns:p14="http://schemas.microsoft.com/office/powerpoint/2010/main" val="29706456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62461"/>
            <a:ext cx="8229600" cy="6336704"/>
          </a:xfrm>
          <a:solidFill>
            <a:schemeClr val="accent4">
              <a:lumMod val="20000"/>
              <a:lumOff val="80000"/>
            </a:schemeClr>
          </a:solidFill>
          <a:effectLst>
            <a:glow rad="101600">
              <a:srgbClr val="C00000">
                <a:alpha val="60000"/>
              </a:srgbClr>
            </a:glow>
          </a:effectLst>
        </p:spPr>
        <p:txBody>
          <a:bodyPr>
            <a:noAutofit/>
          </a:bodyPr>
          <a:lstStyle/>
          <a:p>
            <a:r>
              <a:rPr lang="es-CO" sz="4000" b="1" dirty="0"/>
              <a:t>Conclusión</a:t>
            </a:r>
          </a:p>
          <a:p>
            <a:r>
              <a:rPr lang="es-CO" dirty="0"/>
              <a:t>Aprenda de Sansón, porque el pecado siempre le hará lo mismo si usted escoge jugar con el. </a:t>
            </a:r>
          </a:p>
          <a:p>
            <a:endParaRPr lang="es-CO" dirty="0"/>
          </a:p>
          <a:p>
            <a:r>
              <a:rPr lang="es-CO" dirty="0"/>
              <a:t>No se engañe a usted mismo, no se haga creer que usted podrá amansar al pecado.</a:t>
            </a:r>
          </a:p>
          <a:p>
            <a:endParaRPr lang="es-CO" dirty="0"/>
          </a:p>
          <a:p>
            <a:r>
              <a:rPr lang="es-CO" dirty="0"/>
              <a:t>Si usted ya se canso de estar atado a el pecado, podemos ayudarle a deshacerse de el, obedezca el evangelio hoy. </a:t>
            </a:r>
            <a:r>
              <a:rPr lang="es-CO" dirty="0">
                <a:solidFill>
                  <a:srgbClr val="FF0000"/>
                </a:solidFill>
              </a:rPr>
              <a:t>Ver Hechos 22:16</a:t>
            </a:r>
          </a:p>
        </p:txBody>
      </p:sp>
    </p:spTree>
    <p:extLst>
      <p:ext uri="{BB962C8B-B14F-4D97-AF65-F5344CB8AC3E}">
        <p14:creationId xmlns:p14="http://schemas.microsoft.com/office/powerpoint/2010/main" val="6385752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1274</TotalTime>
  <Words>3964</Words>
  <Application>Microsoft Office PowerPoint</Application>
  <PresentationFormat>Presentación en pantalla (4:3)</PresentationFormat>
  <Paragraphs>127</Paragraphs>
  <Slides>30</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30</vt:i4>
      </vt:variant>
    </vt:vector>
  </HeadingPairs>
  <TitlesOfParts>
    <vt:vector size="35" baseType="lpstr">
      <vt:lpstr>Agency FB</vt:lpstr>
      <vt:lpstr>Algerian</vt:lpstr>
      <vt:lpstr>Arial</vt:lpstr>
      <vt:lpstr>Calibri</vt:lpstr>
      <vt:lpstr>Tema de Office</vt:lpstr>
      <vt:lpstr>tres cosas que hace el pecado</vt:lpstr>
      <vt:lpstr>Tres Cosas Que El Pecado Siempre Hará</vt:lpstr>
      <vt:lpstr>Presentación de PowerPoint</vt:lpstr>
      <vt:lpstr>Presentación de PowerPoint</vt:lpstr>
      <vt:lpstr>Presentación de PowerPoint</vt:lpstr>
      <vt:lpstr>Presentación de PowerPoint</vt:lpstr>
      <vt:lpstr>Presentación de PowerPoint</vt:lpstr>
      <vt:lpstr>Veremos aquí tres cosas que el pecado siempre hará.</vt:lpstr>
      <vt:lpstr>Presentación de PowerPoint</vt:lpstr>
      <vt:lpstr>Presentación de PowerPoint</vt:lpstr>
      <vt:lpstr>La degradación de un “hijo de Dios”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Muchas veces a la persona se le valora por lo que tiene.</vt:lpstr>
      <vt:lpstr>Presentación de PowerPoint</vt:lpstr>
      <vt:lpstr>Presentación de PowerPoint</vt:lpstr>
      <vt:lpstr>Presentación de PowerPoint</vt:lpstr>
      <vt:lpstr>La presencia permanente del Espíritu Santo es una protección contra el pecado</vt:lpstr>
      <vt:lpstr>Presentación de PowerPoint</vt:lpstr>
      <vt:lpstr>Presentación de PowerPoint</vt:lpstr>
      <vt:lpstr>Al final se mostró el poder y la  misericordia de Dios por medio de la fe y la oración</vt:lpstr>
      <vt:lpstr>Presentación de PowerPoint</vt:lpstr>
      <vt:lpstr>Presentación de PowerPoint</vt:lpstr>
      <vt:lpstr>Lo que hace el pecado es destruirte, y finalmente te dará como recompensa la muerte eterna</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tres cosas que hace el pecado</dc:title>
  <dc:creator>FAMILIA FIERRO CH</dc:creator>
  <cp:lastModifiedBy>Usuario</cp:lastModifiedBy>
  <cp:revision>100</cp:revision>
  <dcterms:created xsi:type="dcterms:W3CDTF">2013-12-20T21:28:15Z</dcterms:created>
  <dcterms:modified xsi:type="dcterms:W3CDTF">2016-11-08T11:26:55Z</dcterms:modified>
</cp:coreProperties>
</file>